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 id="2147483672" r:id="rId3"/>
    <p:sldMasterId id="2147483684" r:id="rId4"/>
  </p:sldMasterIdLst>
  <p:notesMasterIdLst>
    <p:notesMasterId r:id="rId42"/>
  </p:notesMasterIdLst>
  <p:handoutMasterIdLst>
    <p:handoutMasterId r:id="rId43"/>
  </p:handoutMasterIdLst>
  <p:sldIdLst>
    <p:sldId id="257" r:id="rId5"/>
    <p:sldId id="258" r:id="rId6"/>
    <p:sldId id="259" r:id="rId7"/>
    <p:sldId id="260" r:id="rId8"/>
    <p:sldId id="265" r:id="rId9"/>
    <p:sldId id="266" r:id="rId10"/>
    <p:sldId id="267" r:id="rId11"/>
    <p:sldId id="379" r:id="rId12"/>
    <p:sldId id="370" r:id="rId13"/>
    <p:sldId id="268" r:id="rId14"/>
    <p:sldId id="371" r:id="rId15"/>
    <p:sldId id="380" r:id="rId16"/>
    <p:sldId id="383" r:id="rId17"/>
    <p:sldId id="384" r:id="rId18"/>
    <p:sldId id="397" r:id="rId19"/>
    <p:sldId id="389" r:id="rId20"/>
    <p:sldId id="392" r:id="rId21"/>
    <p:sldId id="398" r:id="rId22"/>
    <p:sldId id="357" r:id="rId23"/>
    <p:sldId id="413" r:id="rId24"/>
    <p:sldId id="414" r:id="rId25"/>
    <p:sldId id="355" r:id="rId26"/>
    <p:sldId id="356" r:id="rId27"/>
    <p:sldId id="404" r:id="rId28"/>
    <p:sldId id="358" r:id="rId29"/>
    <p:sldId id="335" r:id="rId30"/>
    <p:sldId id="405" r:id="rId31"/>
    <p:sldId id="359" r:id="rId32"/>
    <p:sldId id="360" r:id="rId33"/>
    <p:sldId id="406" r:id="rId34"/>
    <p:sldId id="407" r:id="rId35"/>
    <p:sldId id="408" r:id="rId36"/>
    <p:sldId id="410" r:id="rId37"/>
    <p:sldId id="411" r:id="rId38"/>
    <p:sldId id="366" r:id="rId39"/>
    <p:sldId id="412" r:id="rId40"/>
    <p:sldId id="364" r:id="rId41"/>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89EFA9"/>
    <a:srgbClr val="49E77A"/>
    <a:srgbClr val="FFFF57"/>
    <a:srgbClr val="FFFFB7"/>
    <a:srgbClr val="FDC7E8"/>
    <a:srgbClr val="FE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9922" autoAdjust="0"/>
  </p:normalViewPr>
  <p:slideViewPr>
    <p:cSldViewPr snapToGrid="0">
      <p:cViewPr varScale="1">
        <p:scale>
          <a:sx n="79" d="100"/>
          <a:sy n="79" d="100"/>
        </p:scale>
        <p:origin x="120" y="744"/>
      </p:cViewPr>
      <p:guideLst/>
    </p:cSldViewPr>
  </p:slideViewPr>
  <p:notesTextViewPr>
    <p:cViewPr>
      <p:scale>
        <a:sx n="1" d="1"/>
        <a:sy n="1" d="1"/>
      </p:scale>
      <p:origin x="0" y="0"/>
    </p:cViewPr>
  </p:notesTextViewPr>
  <p:notesViewPr>
    <p:cSldViewPr snapToGrid="0">
      <p:cViewPr varScale="1">
        <p:scale>
          <a:sx n="82" d="100"/>
          <a:sy n="82" d="100"/>
        </p:scale>
        <p:origin x="195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9CDBE5C-747C-240D-C520-FE4ADB8A0F36}"/>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a:extLst>
              <a:ext uri="{FF2B5EF4-FFF2-40B4-BE49-F238E27FC236}">
                <a16:creationId xmlns:a16="http://schemas.microsoft.com/office/drawing/2014/main" id="{7B545283-E718-69B0-8A13-0D9C832DE8D0}"/>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F8D5DBE-2D21-086A-B6D2-55C755C7A0D2}"/>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A977EB50-0916-4B96-A633-9DBCC4F58B25}" type="slidenum">
              <a:rPr kumimoji="1" lang="ja-JP" altLang="en-US" smtClean="0"/>
              <a:t>‹#›</a:t>
            </a:fld>
            <a:endParaRPr kumimoji="1" lang="ja-JP" altLang="en-US"/>
          </a:p>
        </p:txBody>
      </p:sp>
    </p:spTree>
    <p:extLst>
      <p:ext uri="{BB962C8B-B14F-4D97-AF65-F5344CB8AC3E}">
        <p14:creationId xmlns:p14="http://schemas.microsoft.com/office/powerpoint/2010/main" val="2633246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A60E7EC1-3E97-4458-BE48-380DC023F351}" type="datetimeFigureOut">
              <a:rPr kumimoji="1" lang="ja-JP" altLang="en-US" smtClean="0"/>
              <a:t>2022/7/21</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486A714B-2E05-4B21-8D54-4B428160DFB1}" type="slidenum">
              <a:rPr kumimoji="1" lang="ja-JP" altLang="en-US" smtClean="0"/>
              <a:t>‹#›</a:t>
            </a:fld>
            <a:endParaRPr kumimoji="1" lang="ja-JP" altLang="en-US"/>
          </a:p>
        </p:txBody>
      </p:sp>
    </p:spTree>
    <p:extLst>
      <p:ext uri="{BB962C8B-B14F-4D97-AF65-F5344CB8AC3E}">
        <p14:creationId xmlns:p14="http://schemas.microsoft.com/office/powerpoint/2010/main" val="22987234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33B1812E-75A6-464A-A524-4E33E3A59066}" type="slidenum">
              <a:rPr kumimoji="1" lang="ja-JP" altLang="en-US" smtClean="0"/>
              <a:t>1</a:t>
            </a:fld>
            <a:endParaRPr kumimoji="1" lang="ja-JP" altLang="en-US"/>
          </a:p>
        </p:txBody>
      </p:sp>
    </p:spTree>
    <p:extLst>
      <p:ext uri="{BB962C8B-B14F-4D97-AF65-F5344CB8AC3E}">
        <p14:creationId xmlns:p14="http://schemas.microsoft.com/office/powerpoint/2010/main" val="2266075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3B1812E-75A6-464A-A524-4E33E3A59066}"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1654967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3B1812E-75A6-464A-A524-4E33E3A59066}"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19435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B1812E-75A6-464A-A524-4E33E3A59066}"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353864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B1812E-75A6-464A-A524-4E33E3A59066}"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085219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B1812E-75A6-464A-A524-4E33E3A59066}"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669321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B1812E-75A6-464A-A524-4E33E3A59066}"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326452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3B1812E-75A6-464A-A524-4E33E3A59066}"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1859044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86A714B-2E05-4B21-8D54-4B428160DFB1}" type="slidenum">
              <a:rPr kumimoji="1" lang="ja-JP" altLang="en-US" smtClean="0"/>
              <a:t>20</a:t>
            </a:fld>
            <a:endParaRPr kumimoji="1" lang="ja-JP" altLang="en-US"/>
          </a:p>
        </p:txBody>
      </p:sp>
    </p:spTree>
    <p:extLst>
      <p:ext uri="{BB962C8B-B14F-4D97-AF65-F5344CB8AC3E}">
        <p14:creationId xmlns:p14="http://schemas.microsoft.com/office/powerpoint/2010/main" val="3055903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486A714B-2E05-4B21-8D54-4B428160DFB1}" type="slidenum">
              <a:rPr kumimoji="1" lang="ja-JP" altLang="en-US" smtClean="0"/>
              <a:t>21</a:t>
            </a:fld>
            <a:endParaRPr kumimoji="1" lang="ja-JP" altLang="en-US"/>
          </a:p>
        </p:txBody>
      </p:sp>
    </p:spTree>
    <p:extLst>
      <p:ext uri="{BB962C8B-B14F-4D97-AF65-F5344CB8AC3E}">
        <p14:creationId xmlns:p14="http://schemas.microsoft.com/office/powerpoint/2010/main" val="3492775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B1812E-75A6-464A-A524-4E33E3A59066}"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9026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33B1812E-75A6-464A-A524-4E33E3A59066}"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2036992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3B1812E-75A6-464A-A524-4E33E3A59066}" type="slidenum">
              <a:rPr lang="ja-JP" altLang="en-US" smtClean="0">
                <a:solidFill>
                  <a:prstClr val="black"/>
                </a:solidFill>
              </a:rPr>
              <a:pPr/>
              <a:t>25</a:t>
            </a:fld>
            <a:endParaRPr lang="ja-JP" altLang="en-US">
              <a:solidFill>
                <a:prstClr val="black"/>
              </a:solidFill>
            </a:endParaRPr>
          </a:p>
        </p:txBody>
      </p:sp>
    </p:spTree>
    <p:extLst>
      <p:ext uri="{BB962C8B-B14F-4D97-AF65-F5344CB8AC3E}">
        <p14:creationId xmlns:p14="http://schemas.microsoft.com/office/powerpoint/2010/main" val="1887206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3B1812E-75A6-464A-A524-4E33E3A59066}" type="slidenum">
              <a:rPr lang="ja-JP" altLang="en-US" smtClean="0">
                <a:solidFill>
                  <a:prstClr val="black"/>
                </a:solidFill>
              </a:rPr>
              <a:pPr/>
              <a:t>26</a:t>
            </a:fld>
            <a:endParaRPr lang="ja-JP" altLang="en-US">
              <a:solidFill>
                <a:prstClr val="black"/>
              </a:solidFill>
            </a:endParaRPr>
          </a:p>
        </p:txBody>
      </p:sp>
    </p:spTree>
    <p:extLst>
      <p:ext uri="{BB962C8B-B14F-4D97-AF65-F5344CB8AC3E}">
        <p14:creationId xmlns:p14="http://schemas.microsoft.com/office/powerpoint/2010/main" val="3008068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3B1812E-75A6-464A-A524-4E33E3A59066}" type="slidenum">
              <a:rPr lang="ja-JP" altLang="en-US" smtClean="0">
                <a:solidFill>
                  <a:prstClr val="black"/>
                </a:solidFill>
              </a:rPr>
              <a:pPr/>
              <a:t>27</a:t>
            </a:fld>
            <a:endParaRPr lang="ja-JP" altLang="en-US">
              <a:solidFill>
                <a:prstClr val="black"/>
              </a:solidFill>
            </a:endParaRPr>
          </a:p>
        </p:txBody>
      </p:sp>
    </p:spTree>
    <p:extLst>
      <p:ext uri="{BB962C8B-B14F-4D97-AF65-F5344CB8AC3E}">
        <p14:creationId xmlns:p14="http://schemas.microsoft.com/office/powerpoint/2010/main" val="3585265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3B1812E-75A6-464A-A524-4E33E3A59066}" type="slidenum">
              <a:rPr lang="ja-JP" altLang="en-US" smtClean="0">
                <a:solidFill>
                  <a:prstClr val="black"/>
                </a:solidFill>
              </a:rPr>
              <a:pPr/>
              <a:t>28</a:t>
            </a:fld>
            <a:endParaRPr lang="ja-JP" altLang="en-US">
              <a:solidFill>
                <a:prstClr val="black"/>
              </a:solidFill>
            </a:endParaRPr>
          </a:p>
        </p:txBody>
      </p:sp>
    </p:spTree>
    <p:extLst>
      <p:ext uri="{BB962C8B-B14F-4D97-AF65-F5344CB8AC3E}">
        <p14:creationId xmlns:p14="http://schemas.microsoft.com/office/powerpoint/2010/main" val="1334450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3B1812E-75A6-464A-A524-4E33E3A59066}" type="slidenum">
              <a:rPr lang="ja-JP" altLang="en-US" smtClean="0">
                <a:solidFill>
                  <a:prstClr val="black"/>
                </a:solidFill>
              </a:rPr>
              <a:pPr/>
              <a:t>29</a:t>
            </a:fld>
            <a:endParaRPr lang="ja-JP" altLang="en-US">
              <a:solidFill>
                <a:prstClr val="black"/>
              </a:solidFill>
            </a:endParaRPr>
          </a:p>
        </p:txBody>
      </p:sp>
    </p:spTree>
    <p:extLst>
      <p:ext uri="{BB962C8B-B14F-4D97-AF65-F5344CB8AC3E}">
        <p14:creationId xmlns:p14="http://schemas.microsoft.com/office/powerpoint/2010/main" val="2684007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3B1812E-75A6-464A-A524-4E33E3A59066}" type="slidenum">
              <a:rPr lang="ja-JP" altLang="en-US" smtClean="0">
                <a:solidFill>
                  <a:prstClr val="black"/>
                </a:solidFill>
              </a:rPr>
              <a:pPr/>
              <a:t>30</a:t>
            </a:fld>
            <a:endParaRPr lang="ja-JP" altLang="en-US">
              <a:solidFill>
                <a:prstClr val="black"/>
              </a:solidFill>
            </a:endParaRPr>
          </a:p>
        </p:txBody>
      </p:sp>
    </p:spTree>
    <p:extLst>
      <p:ext uri="{BB962C8B-B14F-4D97-AF65-F5344CB8AC3E}">
        <p14:creationId xmlns:p14="http://schemas.microsoft.com/office/powerpoint/2010/main" val="21992718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3B1812E-75A6-464A-A524-4E33E3A59066}" type="slidenum">
              <a:rPr lang="ja-JP" altLang="en-US" smtClean="0">
                <a:solidFill>
                  <a:prstClr val="black"/>
                </a:solidFill>
              </a:rPr>
              <a:pPr/>
              <a:t>31</a:t>
            </a:fld>
            <a:endParaRPr lang="ja-JP" altLang="en-US">
              <a:solidFill>
                <a:prstClr val="black"/>
              </a:solidFill>
            </a:endParaRPr>
          </a:p>
        </p:txBody>
      </p:sp>
    </p:spTree>
    <p:extLst>
      <p:ext uri="{BB962C8B-B14F-4D97-AF65-F5344CB8AC3E}">
        <p14:creationId xmlns:p14="http://schemas.microsoft.com/office/powerpoint/2010/main" val="1378513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B1812E-75A6-464A-A524-4E33E3A59066}"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9191952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3B1812E-75A6-464A-A524-4E33E3A59066}" type="slidenum">
              <a:rPr lang="ja-JP" altLang="en-US" smtClean="0">
                <a:solidFill>
                  <a:prstClr val="black"/>
                </a:solidFill>
              </a:rPr>
              <a:pPr/>
              <a:t>33</a:t>
            </a:fld>
            <a:endParaRPr lang="ja-JP" altLang="en-US">
              <a:solidFill>
                <a:prstClr val="black"/>
              </a:solidFill>
            </a:endParaRPr>
          </a:p>
        </p:txBody>
      </p:sp>
    </p:spTree>
    <p:extLst>
      <p:ext uri="{BB962C8B-B14F-4D97-AF65-F5344CB8AC3E}">
        <p14:creationId xmlns:p14="http://schemas.microsoft.com/office/powerpoint/2010/main" val="22266120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B1812E-75A6-464A-A524-4E33E3A59066}"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000783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3B1812E-75A6-464A-A524-4E33E3A59066}"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401313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33B1812E-75A6-464A-A524-4E33E3A59066}"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774124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3B1812E-75A6-464A-A524-4E33E3A59066}"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3561852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3B1812E-75A6-464A-A524-4E33E3A59066}"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3286865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3B1812E-75A6-464A-A524-4E33E3A59066}"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2397594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3B1812E-75A6-464A-A524-4E33E3A59066}"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818211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3B1812E-75A6-464A-A524-4E33E3A59066}"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708703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F23AA49-0FE3-4056-A274-92189FB2A4BA}" type="datetime1">
              <a:rPr kumimoji="1" lang="ja-JP" altLang="en-US" smtClean="0"/>
              <a:t>2022/7/21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D9BD82A-FD01-4816-BA64-43AC5E1A60A2}" type="slidenum">
              <a:rPr kumimoji="1" lang="ja-JP" altLang="en-US" smtClean="0"/>
              <a:t>‹#›</a:t>
            </a:fld>
            <a:endParaRPr kumimoji="1" lang="ja-JP" altLang="en-US"/>
          </a:p>
        </p:txBody>
      </p:sp>
    </p:spTree>
    <p:extLst>
      <p:ext uri="{BB962C8B-B14F-4D97-AF65-F5344CB8AC3E}">
        <p14:creationId xmlns:p14="http://schemas.microsoft.com/office/powerpoint/2010/main" val="1076811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D4322B5-E4D3-4D84-A814-C2425C0688D4}" type="datetime1">
              <a:rPr kumimoji="1" lang="ja-JP" altLang="en-US" smtClean="0"/>
              <a:t>2022/7/21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D9BD82A-FD01-4816-BA64-43AC5E1A60A2}" type="slidenum">
              <a:rPr kumimoji="1" lang="ja-JP" altLang="en-US" smtClean="0"/>
              <a:t>‹#›</a:t>
            </a:fld>
            <a:endParaRPr kumimoji="1" lang="ja-JP" altLang="en-US"/>
          </a:p>
        </p:txBody>
      </p:sp>
    </p:spTree>
    <p:extLst>
      <p:ext uri="{BB962C8B-B14F-4D97-AF65-F5344CB8AC3E}">
        <p14:creationId xmlns:p14="http://schemas.microsoft.com/office/powerpoint/2010/main" val="3916847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2E91AA4-9499-422C-B729-E96E5D4F9048}" type="datetime1">
              <a:rPr kumimoji="1" lang="ja-JP" altLang="en-US" smtClean="0"/>
              <a:t>2022/7/21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D9BD82A-FD01-4816-BA64-43AC5E1A60A2}" type="slidenum">
              <a:rPr kumimoji="1" lang="ja-JP" altLang="en-US" smtClean="0"/>
              <a:t>‹#›</a:t>
            </a:fld>
            <a:endParaRPr kumimoji="1" lang="ja-JP" altLang="en-US"/>
          </a:p>
        </p:txBody>
      </p:sp>
    </p:spTree>
    <p:extLst>
      <p:ext uri="{BB962C8B-B14F-4D97-AF65-F5344CB8AC3E}">
        <p14:creationId xmlns:p14="http://schemas.microsoft.com/office/powerpoint/2010/main" val="1433005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9961F72-4AFA-4A11-B668-5725B6ED79AB}" type="datetime1">
              <a:rPr lang="ja-JP" altLang="en-US" smtClean="0">
                <a:solidFill>
                  <a:prstClr val="black">
                    <a:tint val="75000"/>
                  </a:prstClr>
                </a:solidFill>
              </a:rPr>
              <a:t>2022/7/21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67AB74B-77D1-4062-BF5A-F46B934054E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84372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87EA4B1-8EE4-4E46-A2B4-8BE73E1EB624}" type="datetime1">
              <a:rPr lang="ja-JP" altLang="en-US" smtClean="0">
                <a:solidFill>
                  <a:prstClr val="black">
                    <a:tint val="75000"/>
                  </a:prstClr>
                </a:solidFill>
              </a:rPr>
              <a:t>2022/7/21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67AB74B-77D1-4062-BF5A-F46B934054E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77691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F16EAFE-5E3C-4E79-BAEC-161417B16E29}" type="datetime1">
              <a:rPr lang="ja-JP" altLang="en-US" smtClean="0">
                <a:solidFill>
                  <a:prstClr val="black">
                    <a:tint val="75000"/>
                  </a:prstClr>
                </a:solidFill>
              </a:rPr>
              <a:t>2022/7/21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67AB74B-77D1-4062-BF5A-F46B934054E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50083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4FD45C3-267A-4DC2-80A9-ED09830FCAC4}" type="datetime1">
              <a:rPr lang="ja-JP" altLang="en-US" smtClean="0">
                <a:solidFill>
                  <a:prstClr val="black">
                    <a:tint val="75000"/>
                  </a:prstClr>
                </a:solidFill>
              </a:rPr>
              <a:t>2022/7/21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67AB74B-77D1-4062-BF5A-F46B934054E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90956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C4C9C95-09EF-49C0-8CA5-7260BD386601}" type="datetime1">
              <a:rPr lang="ja-JP" altLang="en-US" smtClean="0">
                <a:solidFill>
                  <a:prstClr val="black">
                    <a:tint val="75000"/>
                  </a:prstClr>
                </a:solidFill>
              </a:rPr>
              <a:t>2022/7/21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67AB74B-77D1-4062-BF5A-F46B934054E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14812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9621F4E-F375-472B-AAC3-5DC7A333F86A}" type="datetime1">
              <a:rPr lang="ja-JP" altLang="en-US" smtClean="0">
                <a:solidFill>
                  <a:prstClr val="black">
                    <a:tint val="75000"/>
                  </a:prstClr>
                </a:solidFill>
              </a:rPr>
              <a:t>2022/7/21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67AB74B-77D1-4062-BF5A-F46B934054E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94845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4DF1DB3-0F42-49D4-9623-2FE1EB408534}" type="datetime1">
              <a:rPr lang="ja-JP" altLang="en-US" smtClean="0">
                <a:solidFill>
                  <a:prstClr val="black">
                    <a:tint val="75000"/>
                  </a:prstClr>
                </a:solidFill>
              </a:rPr>
              <a:t>2022/7/21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67AB74B-77D1-4062-BF5A-F46B934054E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9655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52FA932-C697-4364-AB69-C40D41B1944B}" type="datetime1">
              <a:rPr lang="ja-JP" altLang="en-US" smtClean="0">
                <a:solidFill>
                  <a:prstClr val="black">
                    <a:tint val="75000"/>
                  </a:prstClr>
                </a:solidFill>
              </a:rPr>
              <a:t>2022/7/21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67AB74B-77D1-4062-BF5A-F46B934054E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8234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06DAD0D-A169-4718-A8E3-A5FCB01EAA59}" type="datetime1">
              <a:rPr kumimoji="1" lang="ja-JP" altLang="en-US" smtClean="0"/>
              <a:t>2022/7/21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D9BD82A-FD01-4816-BA64-43AC5E1A60A2}" type="slidenum">
              <a:rPr kumimoji="1" lang="ja-JP" altLang="en-US" smtClean="0"/>
              <a:t>‹#›</a:t>
            </a:fld>
            <a:endParaRPr kumimoji="1" lang="ja-JP" altLang="en-US"/>
          </a:p>
        </p:txBody>
      </p:sp>
    </p:spTree>
    <p:extLst>
      <p:ext uri="{BB962C8B-B14F-4D97-AF65-F5344CB8AC3E}">
        <p14:creationId xmlns:p14="http://schemas.microsoft.com/office/powerpoint/2010/main" val="3304141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5B1C4FB-0009-4249-881B-4A0779CB400D}" type="datetime1">
              <a:rPr lang="ja-JP" altLang="en-US" smtClean="0">
                <a:solidFill>
                  <a:prstClr val="black">
                    <a:tint val="75000"/>
                  </a:prstClr>
                </a:solidFill>
              </a:rPr>
              <a:t>2022/7/21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67AB74B-77D1-4062-BF5A-F46B934054E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85429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101EFD3-B80F-4BD3-96D3-4B0E1E287136}" type="datetime1">
              <a:rPr lang="ja-JP" altLang="en-US" smtClean="0">
                <a:solidFill>
                  <a:prstClr val="black">
                    <a:tint val="75000"/>
                  </a:prstClr>
                </a:solidFill>
              </a:rPr>
              <a:t>2022/7/21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67AB74B-77D1-4062-BF5A-F46B934054E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87953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723A774-94C6-4F96-BB7D-6F0BFC3B5B8A}" type="datetime1">
              <a:rPr lang="ja-JP" altLang="en-US" smtClean="0">
                <a:solidFill>
                  <a:prstClr val="black">
                    <a:tint val="75000"/>
                  </a:prstClr>
                </a:solidFill>
              </a:rPr>
              <a:t>2022/7/21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67AB74B-77D1-4062-BF5A-F46B934054E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50498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FCFA521-E05C-49AF-A6AF-E759F1C7AC11}" type="datetime1">
              <a:rPr lang="ja-JP" altLang="en-US" smtClean="0">
                <a:solidFill>
                  <a:prstClr val="black">
                    <a:tint val="75000"/>
                  </a:prstClr>
                </a:solidFill>
              </a:rPr>
              <a:t>2022/7/21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67AB74B-77D1-4062-BF5A-F46B934054E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175343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2C2F689-4ACF-44AC-93C7-6277C96FD094}" type="datetime1">
              <a:rPr lang="ja-JP" altLang="en-US" smtClean="0">
                <a:solidFill>
                  <a:prstClr val="black">
                    <a:tint val="75000"/>
                  </a:prstClr>
                </a:solidFill>
              </a:rPr>
              <a:t>2022/7/21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67AB74B-77D1-4062-BF5A-F46B934054E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63172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E46A110-8B59-47B1-B5DD-5C06B31050B7}" type="datetime1">
              <a:rPr lang="ja-JP" altLang="en-US" smtClean="0">
                <a:solidFill>
                  <a:prstClr val="black">
                    <a:tint val="75000"/>
                  </a:prstClr>
                </a:solidFill>
              </a:rPr>
              <a:t>2022/7/21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67AB74B-77D1-4062-BF5A-F46B934054E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04007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48AE351-EFDE-480D-A647-C358F5689BFE}" type="datetime1">
              <a:rPr lang="ja-JP" altLang="en-US" smtClean="0">
                <a:solidFill>
                  <a:prstClr val="black">
                    <a:tint val="75000"/>
                  </a:prstClr>
                </a:solidFill>
              </a:rPr>
              <a:t>2022/7/21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67AB74B-77D1-4062-BF5A-F46B934054E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410477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98D6E3C-86E0-49A6-8726-C6CDE7A40391}" type="datetime1">
              <a:rPr lang="ja-JP" altLang="en-US" smtClean="0">
                <a:solidFill>
                  <a:prstClr val="black">
                    <a:tint val="75000"/>
                  </a:prstClr>
                </a:solidFill>
              </a:rPr>
              <a:t>2022/7/21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67AB74B-77D1-4062-BF5A-F46B934054E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748604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9989104-234C-40D4-B639-AF64EFBB40BC}" type="datetime1">
              <a:rPr lang="ja-JP" altLang="en-US" smtClean="0">
                <a:solidFill>
                  <a:prstClr val="black">
                    <a:tint val="75000"/>
                  </a:prstClr>
                </a:solidFill>
              </a:rPr>
              <a:t>2022/7/21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67AB74B-77D1-4062-BF5A-F46B934054E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15550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30A76A3-B8F0-4A8F-A71F-C532BF98114C}" type="datetime1">
              <a:rPr lang="ja-JP" altLang="en-US" smtClean="0">
                <a:solidFill>
                  <a:prstClr val="black">
                    <a:tint val="75000"/>
                  </a:prstClr>
                </a:solidFill>
              </a:rPr>
              <a:t>2022/7/21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67AB74B-77D1-4062-BF5A-F46B934054E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15529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6BBD9BE-A7D3-48BD-A1FF-61DB60C79323}" type="datetime1">
              <a:rPr kumimoji="1" lang="ja-JP" altLang="en-US" smtClean="0"/>
              <a:t>2022/7/21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D9BD82A-FD01-4816-BA64-43AC5E1A60A2}" type="slidenum">
              <a:rPr kumimoji="1" lang="ja-JP" altLang="en-US" smtClean="0"/>
              <a:t>‹#›</a:t>
            </a:fld>
            <a:endParaRPr kumimoji="1" lang="ja-JP" altLang="en-US"/>
          </a:p>
        </p:txBody>
      </p:sp>
    </p:spTree>
    <p:extLst>
      <p:ext uri="{BB962C8B-B14F-4D97-AF65-F5344CB8AC3E}">
        <p14:creationId xmlns:p14="http://schemas.microsoft.com/office/powerpoint/2010/main" val="20569520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C7D3389-4D5B-436F-9119-645FC9FA58F3}" type="datetime1">
              <a:rPr lang="ja-JP" altLang="en-US" smtClean="0">
                <a:solidFill>
                  <a:prstClr val="black">
                    <a:tint val="75000"/>
                  </a:prstClr>
                </a:solidFill>
              </a:rPr>
              <a:t>2022/7/21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67AB74B-77D1-4062-BF5A-F46B934054E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48477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7C25345-63AC-4B61-9E92-CEE47905E794}" type="datetime1">
              <a:rPr lang="ja-JP" altLang="en-US" smtClean="0">
                <a:solidFill>
                  <a:prstClr val="black">
                    <a:tint val="75000"/>
                  </a:prstClr>
                </a:solidFill>
              </a:rPr>
              <a:t>2022/7/21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67AB74B-77D1-4062-BF5A-F46B934054E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01883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03AC973-DF61-494E-AEA1-B576FFDECA30}" type="datetime1">
              <a:rPr lang="ja-JP" altLang="en-US" smtClean="0">
                <a:solidFill>
                  <a:prstClr val="black">
                    <a:tint val="75000"/>
                  </a:prstClr>
                </a:solidFill>
              </a:rPr>
              <a:t>2022/7/21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67AB74B-77D1-4062-BF5A-F46B934054E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945831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7B35A86-9262-428C-93E6-E77345CBACCC}" type="datetime1">
              <a:rPr lang="ja-JP" altLang="en-US" smtClean="0">
                <a:solidFill>
                  <a:prstClr val="black">
                    <a:tint val="75000"/>
                  </a:prstClr>
                </a:solidFill>
              </a:rPr>
              <a:t>2022/7/21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67AB74B-77D1-4062-BF5A-F46B934054E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792719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D7BA9AF-B82F-4E12-AF09-2362206D86CE}" type="datetime1">
              <a:rPr lang="ja-JP" altLang="en-US" smtClean="0">
                <a:solidFill>
                  <a:prstClr val="black">
                    <a:tint val="75000"/>
                  </a:prstClr>
                </a:solidFill>
              </a:rPr>
              <a:t>2022/7/21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67AB74B-77D1-4062-BF5A-F46B934054E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523857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8D3B200-FFDC-482F-91BA-E86CE1F7575C}" type="datetime1">
              <a:rPr lang="ja-JP" altLang="en-US" smtClean="0">
                <a:solidFill>
                  <a:prstClr val="black">
                    <a:tint val="75000"/>
                  </a:prstClr>
                </a:solidFill>
              </a:rPr>
              <a:t>2022/7/21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67AB74B-77D1-4062-BF5A-F46B934054E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702100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FD22382-506B-4827-90F8-651127446383}" type="datetime1">
              <a:rPr lang="ja-JP" altLang="en-US" smtClean="0">
                <a:solidFill>
                  <a:prstClr val="black">
                    <a:tint val="75000"/>
                  </a:prstClr>
                </a:solidFill>
              </a:rPr>
              <a:t>2022/7/21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67AB74B-77D1-4062-BF5A-F46B934054E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450999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8A70DA3-4735-47D2-A183-89F45F7F9798}" type="datetime1">
              <a:rPr lang="ja-JP" altLang="en-US" smtClean="0">
                <a:solidFill>
                  <a:prstClr val="black">
                    <a:tint val="75000"/>
                  </a:prstClr>
                </a:solidFill>
              </a:rPr>
              <a:t>2022/7/21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67AB74B-77D1-4062-BF5A-F46B934054E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878916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593D902-7C22-47A3-AFA6-60D2D4D37A2C}" type="datetime1">
              <a:rPr lang="ja-JP" altLang="en-US" smtClean="0">
                <a:solidFill>
                  <a:prstClr val="black">
                    <a:tint val="75000"/>
                  </a:prstClr>
                </a:solidFill>
              </a:rPr>
              <a:t>2022/7/21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67AB74B-77D1-4062-BF5A-F46B934054E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909173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74C04E9-3B06-4A66-87F8-57D5461003C4}" type="datetime1">
              <a:rPr lang="ja-JP" altLang="en-US" smtClean="0">
                <a:solidFill>
                  <a:prstClr val="black">
                    <a:tint val="75000"/>
                  </a:prstClr>
                </a:solidFill>
              </a:rPr>
              <a:t>2022/7/21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67AB74B-77D1-4062-BF5A-F46B934054E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46438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1E86434-65BD-43DC-84F8-1BCFA0801DC7}" type="datetime1">
              <a:rPr kumimoji="1" lang="ja-JP" altLang="en-US" smtClean="0"/>
              <a:t>2022/7/21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D9BD82A-FD01-4816-BA64-43AC5E1A60A2}" type="slidenum">
              <a:rPr kumimoji="1" lang="ja-JP" altLang="en-US" smtClean="0"/>
              <a:t>‹#›</a:t>
            </a:fld>
            <a:endParaRPr kumimoji="1" lang="ja-JP" altLang="en-US"/>
          </a:p>
        </p:txBody>
      </p:sp>
    </p:spTree>
    <p:extLst>
      <p:ext uri="{BB962C8B-B14F-4D97-AF65-F5344CB8AC3E}">
        <p14:creationId xmlns:p14="http://schemas.microsoft.com/office/powerpoint/2010/main" val="11196347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DA5C04D-26C2-4991-A780-AD824EF0D927}" type="datetime1">
              <a:rPr lang="ja-JP" altLang="en-US" smtClean="0">
                <a:solidFill>
                  <a:prstClr val="black">
                    <a:tint val="75000"/>
                  </a:prstClr>
                </a:solidFill>
              </a:rPr>
              <a:t>2022/7/21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67AB74B-77D1-4062-BF5A-F46B934054E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934594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5591FB0-4B2E-437B-8BA7-4C1D6434717F}" type="datetime1">
              <a:rPr lang="ja-JP" altLang="en-US" smtClean="0">
                <a:solidFill>
                  <a:prstClr val="black">
                    <a:tint val="75000"/>
                  </a:prstClr>
                </a:solidFill>
              </a:rPr>
              <a:t>2022/7/21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67AB74B-77D1-4062-BF5A-F46B934054E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586998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DB7F82C-64B4-4916-8FC7-1D9FD90CF033}" type="datetime1">
              <a:rPr lang="ja-JP" altLang="en-US" smtClean="0">
                <a:solidFill>
                  <a:prstClr val="black">
                    <a:tint val="75000"/>
                  </a:prstClr>
                </a:solidFill>
              </a:rPr>
              <a:t>2022/7/21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67AB74B-77D1-4062-BF5A-F46B934054E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136592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2289C60-D150-4B48-A043-6A7F21C3AD76}" type="datetime1">
              <a:rPr lang="ja-JP" altLang="en-US" smtClean="0">
                <a:solidFill>
                  <a:prstClr val="black">
                    <a:tint val="75000"/>
                  </a:prstClr>
                </a:solidFill>
              </a:rPr>
              <a:t>2022/7/21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67AB74B-77D1-4062-BF5A-F46B934054E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662544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1D33644-5BAB-4355-BB82-0C540A5BCF8E}" type="datetime1">
              <a:rPr lang="ja-JP" altLang="en-US" smtClean="0">
                <a:solidFill>
                  <a:prstClr val="black">
                    <a:tint val="75000"/>
                  </a:prstClr>
                </a:solidFill>
              </a:rPr>
              <a:t>2022/7/21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67AB74B-77D1-4062-BF5A-F46B934054E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60900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341E941-E797-422E-9FA0-BCF4A9F2ADF8}" type="datetime1">
              <a:rPr kumimoji="1" lang="ja-JP" altLang="en-US" smtClean="0"/>
              <a:t>2022/7/21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D9BD82A-FD01-4816-BA64-43AC5E1A60A2}" type="slidenum">
              <a:rPr kumimoji="1" lang="ja-JP" altLang="en-US" smtClean="0"/>
              <a:t>‹#›</a:t>
            </a:fld>
            <a:endParaRPr kumimoji="1" lang="ja-JP" altLang="en-US"/>
          </a:p>
        </p:txBody>
      </p:sp>
    </p:spTree>
    <p:extLst>
      <p:ext uri="{BB962C8B-B14F-4D97-AF65-F5344CB8AC3E}">
        <p14:creationId xmlns:p14="http://schemas.microsoft.com/office/powerpoint/2010/main" val="2577930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6779291-C847-44E5-B371-1D04228D4F2E}" type="datetime1">
              <a:rPr kumimoji="1" lang="ja-JP" altLang="en-US" smtClean="0"/>
              <a:t>2022/7/21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D9BD82A-FD01-4816-BA64-43AC5E1A60A2}" type="slidenum">
              <a:rPr kumimoji="1" lang="ja-JP" altLang="en-US" smtClean="0"/>
              <a:t>‹#›</a:t>
            </a:fld>
            <a:endParaRPr kumimoji="1" lang="ja-JP" altLang="en-US"/>
          </a:p>
        </p:txBody>
      </p:sp>
    </p:spTree>
    <p:extLst>
      <p:ext uri="{BB962C8B-B14F-4D97-AF65-F5344CB8AC3E}">
        <p14:creationId xmlns:p14="http://schemas.microsoft.com/office/powerpoint/2010/main" val="3877711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7D2D2F6-73F5-4567-AAAF-65C7D280B9B5}" type="datetime1">
              <a:rPr kumimoji="1" lang="ja-JP" altLang="en-US" smtClean="0"/>
              <a:t>2022/7/21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D9BD82A-FD01-4816-BA64-43AC5E1A60A2}" type="slidenum">
              <a:rPr kumimoji="1" lang="ja-JP" altLang="en-US" smtClean="0"/>
              <a:t>‹#›</a:t>
            </a:fld>
            <a:endParaRPr kumimoji="1" lang="ja-JP" altLang="en-US"/>
          </a:p>
        </p:txBody>
      </p:sp>
    </p:spTree>
    <p:extLst>
      <p:ext uri="{BB962C8B-B14F-4D97-AF65-F5344CB8AC3E}">
        <p14:creationId xmlns:p14="http://schemas.microsoft.com/office/powerpoint/2010/main" val="273912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CCA11B-41D3-457C-A2C4-CDBA4ABE6400}" type="datetime1">
              <a:rPr kumimoji="1" lang="ja-JP" altLang="en-US" smtClean="0"/>
              <a:t>2022/7/21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D9BD82A-FD01-4816-BA64-43AC5E1A60A2}" type="slidenum">
              <a:rPr kumimoji="1" lang="ja-JP" altLang="en-US" smtClean="0"/>
              <a:t>‹#›</a:t>
            </a:fld>
            <a:endParaRPr kumimoji="1" lang="ja-JP" altLang="en-US"/>
          </a:p>
        </p:txBody>
      </p:sp>
    </p:spTree>
    <p:extLst>
      <p:ext uri="{BB962C8B-B14F-4D97-AF65-F5344CB8AC3E}">
        <p14:creationId xmlns:p14="http://schemas.microsoft.com/office/powerpoint/2010/main" val="2694852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AE5A184-9C7E-4E8C-AE81-65C94CB7DF55}" type="datetime1">
              <a:rPr kumimoji="1" lang="ja-JP" altLang="en-US" smtClean="0"/>
              <a:t>2022/7/21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D9BD82A-FD01-4816-BA64-43AC5E1A60A2}" type="slidenum">
              <a:rPr kumimoji="1" lang="ja-JP" altLang="en-US" smtClean="0"/>
              <a:t>‹#›</a:t>
            </a:fld>
            <a:endParaRPr kumimoji="1" lang="ja-JP" altLang="en-US"/>
          </a:p>
        </p:txBody>
      </p:sp>
    </p:spTree>
    <p:extLst>
      <p:ext uri="{BB962C8B-B14F-4D97-AF65-F5344CB8AC3E}">
        <p14:creationId xmlns:p14="http://schemas.microsoft.com/office/powerpoint/2010/main" val="3882780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4B4EF9-9431-46E0-A54F-69FB01C96E74}" type="datetime1">
              <a:rPr kumimoji="1" lang="ja-JP" altLang="en-US" smtClean="0"/>
              <a:t>2022/7/21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9BD82A-FD01-4816-BA64-43AC5E1A60A2}" type="slidenum">
              <a:rPr kumimoji="1" lang="ja-JP" altLang="en-US" smtClean="0"/>
              <a:t>‹#›</a:t>
            </a:fld>
            <a:endParaRPr kumimoji="1" lang="ja-JP" altLang="en-US"/>
          </a:p>
        </p:txBody>
      </p:sp>
    </p:spTree>
    <p:extLst>
      <p:ext uri="{BB962C8B-B14F-4D97-AF65-F5344CB8AC3E}">
        <p14:creationId xmlns:p14="http://schemas.microsoft.com/office/powerpoint/2010/main" val="420453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8C5E28-78BD-4500-8231-75569BD62E8B}" type="datetime1">
              <a:rPr lang="ja-JP" altLang="en-US" smtClean="0">
                <a:solidFill>
                  <a:prstClr val="black">
                    <a:tint val="75000"/>
                  </a:prstClr>
                </a:solidFill>
              </a:rPr>
              <a:t>2022/7/21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AB74B-77D1-4062-BF5A-F46B934054E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975857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AD8FD5-B790-4F26-AF9E-D474AF7598EC}" type="datetime1">
              <a:rPr lang="ja-JP" altLang="en-US" smtClean="0">
                <a:solidFill>
                  <a:prstClr val="black">
                    <a:tint val="75000"/>
                  </a:prstClr>
                </a:solidFill>
              </a:rPr>
              <a:t>2022/7/21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AB74B-77D1-4062-BF5A-F46B934054E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843245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C5506-69EC-4464-9238-0CE7C7BA14CB}" type="datetime1">
              <a:rPr lang="ja-JP" altLang="en-US" smtClean="0">
                <a:solidFill>
                  <a:prstClr val="black">
                    <a:tint val="75000"/>
                  </a:prstClr>
                </a:solidFill>
              </a:rPr>
              <a:t>2022/7/21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AB74B-77D1-4062-BF5A-F46B934054E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619270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89824" y="575953"/>
            <a:ext cx="9144000" cy="2387600"/>
          </a:xfrm>
        </p:spPr>
        <p:txBody>
          <a:bodyPr anchor="t">
            <a:normAutofit fontScale="90000"/>
          </a:bodyPr>
          <a:lstStyle/>
          <a:p>
            <a:pPr algn="l"/>
            <a:r>
              <a:rPr kumimoji="1" lang="ja-JP" altLang="en-US" sz="4900" dirty="0"/>
              <a:t>群馬県教育・保育の</a:t>
            </a:r>
            <a:br>
              <a:rPr kumimoji="1" lang="en-US" altLang="ja-JP" sz="4900" dirty="0"/>
            </a:br>
            <a:r>
              <a:rPr kumimoji="1" lang="ja-JP" altLang="en-US" sz="4900" dirty="0"/>
              <a:t>　　　　　　　　　　キャリアアップ研修</a:t>
            </a:r>
            <a:br>
              <a:rPr kumimoji="1" lang="en-US" altLang="ja-JP" sz="4800" dirty="0"/>
            </a:br>
            <a:br>
              <a:rPr lang="en-US" altLang="ja-JP" sz="4800" dirty="0"/>
            </a:br>
            <a:r>
              <a:rPr lang="ja-JP" altLang="en-US" sz="4800" dirty="0"/>
              <a:t>　　　　　</a:t>
            </a:r>
            <a:r>
              <a:rPr lang="ja-JP" altLang="en-US" dirty="0"/>
              <a:t>保健衛生・安全対策</a:t>
            </a:r>
            <a:endParaRPr kumimoji="1" lang="ja-JP" altLang="en-US" dirty="0"/>
          </a:p>
        </p:txBody>
      </p:sp>
      <p:sp>
        <p:nvSpPr>
          <p:cNvPr id="3" name="サブタイトル 2"/>
          <p:cNvSpPr>
            <a:spLocks noGrp="1"/>
          </p:cNvSpPr>
          <p:nvPr>
            <p:ph type="subTitle" idx="1"/>
          </p:nvPr>
        </p:nvSpPr>
        <p:spPr>
          <a:xfrm>
            <a:off x="2836985" y="5197689"/>
            <a:ext cx="9144000" cy="1655762"/>
          </a:xfrm>
        </p:spPr>
        <p:txBody>
          <a:bodyPr/>
          <a:lstStyle/>
          <a:p>
            <a:r>
              <a:rPr kumimoji="1" lang="ja-JP" altLang="en-US" sz="2800" dirty="0"/>
              <a:t>　　　　　　　　　　　　　　　　　群馬パース大学福祉専門学校</a:t>
            </a:r>
            <a:r>
              <a:rPr kumimoji="1" lang="ja-JP" altLang="en-US" dirty="0"/>
              <a:t>　　</a:t>
            </a:r>
            <a:endParaRPr kumimoji="1" lang="en-US" altLang="ja-JP" dirty="0"/>
          </a:p>
          <a:p>
            <a:r>
              <a:rPr kumimoji="1" lang="ja-JP" altLang="en-US" dirty="0"/>
              <a:t>　　　　　　　　　　　　　　　　　　　　　　</a:t>
            </a:r>
            <a:r>
              <a:rPr kumimoji="1" lang="ja-JP" altLang="en-US" sz="2800" dirty="0"/>
              <a:t>非常勤講師　　</a:t>
            </a:r>
            <a:r>
              <a:rPr lang="ja-JP" altLang="en-US" sz="2800" dirty="0"/>
              <a:t>小室　浩子</a:t>
            </a:r>
            <a:r>
              <a:rPr kumimoji="1" lang="ja-JP" altLang="en-US" dirty="0"/>
              <a:t>　</a:t>
            </a: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661" y="3900701"/>
            <a:ext cx="3952875" cy="2552700"/>
          </a:xfrm>
          <a:prstGeom prst="rect">
            <a:avLst/>
          </a:prstGeom>
        </p:spPr>
      </p:pic>
      <p:sp>
        <p:nvSpPr>
          <p:cNvPr id="4" name="スライド番号プレースホルダー 3">
            <a:extLst>
              <a:ext uri="{FF2B5EF4-FFF2-40B4-BE49-F238E27FC236}">
                <a16:creationId xmlns:a16="http://schemas.microsoft.com/office/drawing/2014/main" id="{D03E4F9D-1B86-BBFC-B896-62D264D857F6}"/>
              </a:ext>
            </a:extLst>
          </p:cNvPr>
          <p:cNvSpPr>
            <a:spLocks noGrp="1"/>
          </p:cNvSpPr>
          <p:nvPr>
            <p:ph type="sldNum" sz="quarter" idx="12"/>
          </p:nvPr>
        </p:nvSpPr>
        <p:spPr/>
        <p:txBody>
          <a:bodyPr/>
          <a:lstStyle/>
          <a:p>
            <a:fld id="{4D9BD82A-FD01-4816-BA64-43AC5E1A60A2}" type="slidenum">
              <a:rPr kumimoji="1" lang="ja-JP" altLang="en-US" smtClean="0"/>
              <a:t>1</a:t>
            </a:fld>
            <a:endParaRPr kumimoji="1" lang="ja-JP" altLang="en-US"/>
          </a:p>
        </p:txBody>
      </p:sp>
    </p:spTree>
    <p:extLst>
      <p:ext uri="{BB962C8B-B14F-4D97-AF65-F5344CB8AC3E}">
        <p14:creationId xmlns:p14="http://schemas.microsoft.com/office/powerpoint/2010/main" val="3648206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45123" y="1471255"/>
            <a:ext cx="11101753" cy="4401205"/>
          </a:xfrm>
          <a:prstGeom prst="rect">
            <a:avLst/>
          </a:prstGeom>
          <a:noFill/>
        </p:spPr>
        <p:txBody>
          <a:bodyPr wrap="square" rtlCol="0">
            <a:spAutoFit/>
          </a:bodyPr>
          <a:lstStyle/>
          <a:p>
            <a:r>
              <a:rPr lang="ja-JP" altLang="en-US" sz="4000" dirty="0"/>
              <a:t>　</a:t>
            </a:r>
            <a:r>
              <a:rPr lang="en-US" altLang="ja-JP" sz="4000" dirty="0"/>
              <a:t>2016</a:t>
            </a:r>
            <a:r>
              <a:rPr lang="ja-JP" altLang="en-US" sz="4000" dirty="0"/>
              <a:t>（平成</a:t>
            </a:r>
            <a:r>
              <a:rPr lang="en-US" altLang="ja-JP" sz="4000" dirty="0"/>
              <a:t>28</a:t>
            </a:r>
            <a:r>
              <a:rPr lang="ja-JP" altLang="en-US" sz="4000" dirty="0"/>
              <a:t>）年３月に公布されたガイドラインは</a:t>
            </a:r>
            <a:endParaRPr lang="en-US" altLang="ja-JP" sz="4000" dirty="0"/>
          </a:p>
          <a:p>
            <a:r>
              <a:rPr lang="ja-JP" altLang="en-US" sz="4000" dirty="0">
                <a:solidFill>
                  <a:prstClr val="black"/>
                </a:solidFill>
              </a:rPr>
              <a:t>各保育所が事故防止等の指針も何もないところから作成するのは大変であり、起こった事故を分析し、</a:t>
            </a:r>
            <a:endParaRPr lang="en-US" altLang="ja-JP" sz="4000" dirty="0">
              <a:solidFill>
                <a:prstClr val="black"/>
              </a:solidFill>
            </a:endParaRPr>
          </a:p>
          <a:p>
            <a:r>
              <a:rPr lang="ja-JP" altLang="en-US" sz="4000" dirty="0">
                <a:solidFill>
                  <a:prstClr val="black"/>
                </a:solidFill>
              </a:rPr>
              <a:t>改善策を立て、施設の中で共有するために、保育所を含めた施設・事業者、および地方自治体がどのように体制を整備し、教育・保育等を実施していけばよいかの参考となるものとしてつくられた。</a:t>
            </a:r>
            <a:endParaRPr lang="en-US" altLang="ja-JP" sz="3600" dirty="0">
              <a:solidFill>
                <a:prstClr val="black"/>
              </a:solidFill>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t="55254" r="55215"/>
          <a:stretch/>
        </p:blipFill>
        <p:spPr>
          <a:xfrm>
            <a:off x="1235148" y="523531"/>
            <a:ext cx="967366" cy="666959"/>
          </a:xfrm>
          <a:prstGeom prst="rect">
            <a:avLst/>
          </a:prstGeom>
        </p:spPr>
      </p:pic>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t="55254" r="55215"/>
          <a:stretch/>
        </p:blipFill>
        <p:spPr>
          <a:xfrm flipH="1">
            <a:off x="8478603" y="441512"/>
            <a:ext cx="967366" cy="666959"/>
          </a:xfrm>
          <a:prstGeom prst="rect">
            <a:avLst/>
          </a:prstGeom>
        </p:spPr>
      </p:pic>
      <p:sp>
        <p:nvSpPr>
          <p:cNvPr id="3" name="スライド番号プレースホルダー 2">
            <a:extLst>
              <a:ext uri="{FF2B5EF4-FFF2-40B4-BE49-F238E27FC236}">
                <a16:creationId xmlns:a16="http://schemas.microsoft.com/office/drawing/2014/main" id="{62685FC5-E727-4DF1-8B3E-4563300CCB29}"/>
              </a:ext>
            </a:extLst>
          </p:cNvPr>
          <p:cNvSpPr>
            <a:spLocks noGrp="1"/>
          </p:cNvSpPr>
          <p:nvPr>
            <p:ph type="sldNum" sz="quarter" idx="12"/>
          </p:nvPr>
        </p:nvSpPr>
        <p:spPr/>
        <p:txBody>
          <a:bodyPr/>
          <a:lstStyle/>
          <a:p>
            <a:fld id="{4D9BD82A-FD01-4816-BA64-43AC5E1A60A2}" type="slidenum">
              <a:rPr kumimoji="1" lang="ja-JP" altLang="en-US" smtClean="0"/>
              <a:t>10</a:t>
            </a:fld>
            <a:endParaRPr kumimoji="1" lang="ja-JP" altLang="en-US"/>
          </a:p>
        </p:txBody>
      </p:sp>
    </p:spTree>
    <p:extLst>
      <p:ext uri="{BB962C8B-B14F-4D97-AF65-F5344CB8AC3E}">
        <p14:creationId xmlns:p14="http://schemas.microsoft.com/office/powerpoint/2010/main" val="2140161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45123" y="1801455"/>
            <a:ext cx="11101753" cy="3970318"/>
          </a:xfrm>
          <a:prstGeom prst="rect">
            <a:avLst/>
          </a:prstGeom>
          <a:noFill/>
        </p:spPr>
        <p:txBody>
          <a:bodyPr wrap="square" rtlCol="0">
            <a:spAutoFit/>
          </a:bodyPr>
          <a:lstStyle/>
          <a:p>
            <a:r>
              <a:rPr lang="ja-JP" altLang="en-US" sz="4000" dirty="0"/>
              <a:t>　ガイドラインは、主に死亡や重篤な事故への対応を念頭に置いて作成されている。</a:t>
            </a:r>
            <a:endParaRPr lang="en-US" altLang="ja-JP" sz="4000" dirty="0"/>
          </a:p>
          <a:p>
            <a:r>
              <a:rPr lang="ja-JP" altLang="en-US" sz="1200" dirty="0">
                <a:solidFill>
                  <a:prstClr val="black"/>
                </a:solidFill>
              </a:rPr>
              <a:t>　　　</a:t>
            </a:r>
            <a:endParaRPr lang="en-US" altLang="ja-JP" sz="1200" dirty="0">
              <a:solidFill>
                <a:prstClr val="black"/>
              </a:solidFill>
            </a:endParaRPr>
          </a:p>
          <a:p>
            <a:r>
              <a:rPr lang="ja-JP" altLang="en-US" sz="4000" dirty="0">
                <a:solidFill>
                  <a:prstClr val="black"/>
                </a:solidFill>
              </a:rPr>
              <a:t>　☆施設・事業者向けの事故防止のための取組み</a:t>
            </a:r>
            <a:endParaRPr lang="en-US" altLang="ja-JP" sz="4000" dirty="0">
              <a:solidFill>
                <a:prstClr val="black"/>
              </a:solidFill>
            </a:endParaRPr>
          </a:p>
          <a:p>
            <a:r>
              <a:rPr lang="ja-JP" altLang="en-US" sz="4000" dirty="0">
                <a:solidFill>
                  <a:prstClr val="black"/>
                </a:solidFill>
              </a:rPr>
              <a:t>　☆地方自治体向けの事故防止のための取組み</a:t>
            </a:r>
            <a:endParaRPr lang="en-US" altLang="ja-JP" sz="4000" dirty="0">
              <a:solidFill>
                <a:prstClr val="black"/>
              </a:solidFill>
            </a:endParaRPr>
          </a:p>
          <a:p>
            <a:r>
              <a:rPr lang="ja-JP" altLang="en-US" sz="4000" dirty="0">
                <a:solidFill>
                  <a:prstClr val="black"/>
                </a:solidFill>
              </a:rPr>
              <a:t>　☆事故発生時の対応（</a:t>
            </a:r>
            <a:r>
              <a:rPr lang="ja-JP" altLang="en-US" sz="3200" dirty="0">
                <a:solidFill>
                  <a:prstClr val="black"/>
                </a:solidFill>
              </a:rPr>
              <a:t>施設・事業者、地方自治体共通</a:t>
            </a:r>
            <a:r>
              <a:rPr lang="ja-JP" altLang="en-US" sz="4000" dirty="0">
                <a:solidFill>
                  <a:prstClr val="black"/>
                </a:solidFill>
              </a:rPr>
              <a:t>）</a:t>
            </a:r>
            <a:endParaRPr lang="en-US" altLang="ja-JP" sz="4000" dirty="0">
              <a:solidFill>
                <a:prstClr val="black"/>
              </a:solidFill>
            </a:endParaRPr>
          </a:p>
          <a:p>
            <a:r>
              <a:rPr lang="ja-JP" altLang="en-US" sz="4000" dirty="0">
                <a:solidFill>
                  <a:prstClr val="black"/>
                </a:solidFill>
              </a:rPr>
              <a:t>　　　　　　　　　　　　　　　　　　　　　　以上３つで構成</a:t>
            </a:r>
            <a:endParaRPr lang="en-US" altLang="ja-JP" sz="3600" dirty="0">
              <a:solidFill>
                <a:prstClr val="black"/>
              </a:solidFill>
            </a:endParaRPr>
          </a:p>
        </p:txBody>
      </p:sp>
      <p:sp>
        <p:nvSpPr>
          <p:cNvPr id="3" name="テキスト ボックス 2"/>
          <p:cNvSpPr txBox="1"/>
          <p:nvPr/>
        </p:nvSpPr>
        <p:spPr>
          <a:xfrm>
            <a:off x="2857099" y="472289"/>
            <a:ext cx="9237017" cy="769441"/>
          </a:xfrm>
          <a:prstGeom prst="rect">
            <a:avLst/>
          </a:prstGeom>
          <a:noFill/>
        </p:spPr>
        <p:txBody>
          <a:bodyPr wrap="square" rtlCol="0">
            <a:spAutoFit/>
          </a:bodyPr>
          <a:lstStyle/>
          <a:p>
            <a:r>
              <a:rPr lang="ja-JP" altLang="en-US" sz="4400" dirty="0">
                <a:solidFill>
                  <a:prstClr val="black"/>
                </a:solidFill>
              </a:rPr>
              <a:t>ガイドラインの概要</a:t>
            </a:r>
            <a:endParaRPr lang="en-US" altLang="ja-JP" sz="4400" dirty="0">
              <a:solidFill>
                <a:prstClr val="black"/>
              </a:solidFill>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t="55254" r="55215"/>
          <a:stretch/>
        </p:blipFill>
        <p:spPr>
          <a:xfrm>
            <a:off x="1235148" y="523531"/>
            <a:ext cx="967366" cy="666959"/>
          </a:xfrm>
          <a:prstGeom prst="rect">
            <a:avLst/>
          </a:prstGeom>
        </p:spPr>
      </p:pic>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t="55254" r="55215"/>
          <a:stretch/>
        </p:blipFill>
        <p:spPr>
          <a:xfrm flipH="1">
            <a:off x="8478603" y="441512"/>
            <a:ext cx="967366" cy="666959"/>
          </a:xfrm>
          <a:prstGeom prst="rect">
            <a:avLst/>
          </a:prstGeom>
        </p:spPr>
      </p:pic>
      <p:sp>
        <p:nvSpPr>
          <p:cNvPr id="5" name="スライド番号プレースホルダー 4">
            <a:extLst>
              <a:ext uri="{FF2B5EF4-FFF2-40B4-BE49-F238E27FC236}">
                <a16:creationId xmlns:a16="http://schemas.microsoft.com/office/drawing/2014/main" id="{E14E7D5E-1DDB-5AD2-0D64-A562491B85FE}"/>
              </a:ext>
            </a:extLst>
          </p:cNvPr>
          <p:cNvSpPr>
            <a:spLocks noGrp="1"/>
          </p:cNvSpPr>
          <p:nvPr>
            <p:ph type="sldNum" sz="quarter" idx="12"/>
          </p:nvPr>
        </p:nvSpPr>
        <p:spPr/>
        <p:txBody>
          <a:bodyPr/>
          <a:lstStyle/>
          <a:p>
            <a:fld id="{4D9BD82A-FD01-4816-BA64-43AC5E1A60A2}" type="slidenum">
              <a:rPr kumimoji="1" lang="ja-JP" altLang="en-US" smtClean="0"/>
              <a:t>11</a:t>
            </a:fld>
            <a:endParaRPr kumimoji="1" lang="ja-JP" altLang="en-US"/>
          </a:p>
        </p:txBody>
      </p:sp>
    </p:spTree>
    <p:extLst>
      <p:ext uri="{BB962C8B-B14F-4D97-AF65-F5344CB8AC3E}">
        <p14:creationId xmlns:p14="http://schemas.microsoft.com/office/powerpoint/2010/main" val="1529081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51523" y="1331555"/>
            <a:ext cx="11101753" cy="4378122"/>
          </a:xfrm>
          <a:prstGeom prst="rect">
            <a:avLst/>
          </a:prstGeom>
          <a:noFill/>
        </p:spPr>
        <p:txBody>
          <a:bodyPr wrap="square" rtlCol="0">
            <a:spAutoFit/>
          </a:bodyPr>
          <a:lstStyle/>
          <a:p>
            <a:r>
              <a:rPr lang="ja-JP" altLang="en-US" sz="4000" dirty="0"/>
              <a:t>「事故防止のための取組み」</a:t>
            </a:r>
            <a:r>
              <a:rPr lang="ja-JP" altLang="en-US" sz="4000" dirty="0">
                <a:solidFill>
                  <a:srgbClr val="00B050"/>
                </a:solidFill>
              </a:rPr>
              <a:t>前半部分</a:t>
            </a:r>
            <a:endParaRPr lang="en-US" altLang="ja-JP" sz="4000" dirty="0">
              <a:solidFill>
                <a:srgbClr val="00B050"/>
              </a:solidFill>
            </a:endParaRPr>
          </a:p>
          <a:p>
            <a:r>
              <a:rPr lang="ja-JP" altLang="en-US" sz="1050" dirty="0">
                <a:solidFill>
                  <a:srgbClr val="00B050"/>
                </a:solidFill>
              </a:rPr>
              <a:t>　　</a:t>
            </a:r>
            <a:endParaRPr lang="en-US" altLang="ja-JP" sz="1050" dirty="0">
              <a:solidFill>
                <a:srgbClr val="00B050"/>
              </a:solidFill>
            </a:endParaRPr>
          </a:p>
          <a:p>
            <a:endParaRPr lang="en-US" altLang="ja-JP" sz="4000" dirty="0"/>
          </a:p>
          <a:p>
            <a:r>
              <a:rPr lang="ja-JP" altLang="en-US" sz="4000" dirty="0"/>
              <a:t>１．事故発生防止（予防）のための取組み</a:t>
            </a:r>
            <a:endParaRPr lang="en-US" altLang="ja-JP" sz="4000" dirty="0"/>
          </a:p>
          <a:p>
            <a:r>
              <a:rPr lang="ja-JP" altLang="en-US" sz="4000" dirty="0"/>
              <a:t>　　</a:t>
            </a:r>
            <a:endParaRPr lang="en-US" altLang="ja-JP" sz="4000" dirty="0"/>
          </a:p>
          <a:p>
            <a:endParaRPr lang="en-US" altLang="ja-JP" sz="3200" dirty="0"/>
          </a:p>
          <a:p>
            <a:r>
              <a:rPr lang="ja-JP" altLang="en-US" sz="4000" dirty="0"/>
              <a:t>２．事故の再発防止のための取組み</a:t>
            </a:r>
            <a:endParaRPr lang="en-US" altLang="ja-JP" sz="4000" dirty="0"/>
          </a:p>
          <a:p>
            <a:r>
              <a:rPr lang="ja-JP" altLang="en-US" sz="3600" dirty="0"/>
              <a:t>　　</a:t>
            </a:r>
            <a:r>
              <a:rPr lang="ja-JP" altLang="en-US" sz="3200" dirty="0"/>
              <a:t>⑴再発防止策の策定、⑵職員への周知徹底</a:t>
            </a:r>
            <a:endParaRPr lang="en-US" altLang="ja-JP" sz="3200" dirty="0"/>
          </a:p>
        </p:txBody>
      </p:sp>
      <p:sp>
        <p:nvSpPr>
          <p:cNvPr id="3" name="スライド番号プレースホルダー 2">
            <a:extLst>
              <a:ext uri="{FF2B5EF4-FFF2-40B4-BE49-F238E27FC236}">
                <a16:creationId xmlns:a16="http://schemas.microsoft.com/office/drawing/2014/main" id="{AE3EEE33-7DB2-02B8-1BB2-628208CE734E}"/>
              </a:ext>
            </a:extLst>
          </p:cNvPr>
          <p:cNvSpPr>
            <a:spLocks noGrp="1"/>
          </p:cNvSpPr>
          <p:nvPr>
            <p:ph type="sldNum" sz="quarter" idx="12"/>
          </p:nvPr>
        </p:nvSpPr>
        <p:spPr/>
        <p:txBody>
          <a:bodyPr/>
          <a:lstStyle/>
          <a:p>
            <a:fld id="{4D9BD82A-FD01-4816-BA64-43AC5E1A60A2}" type="slidenum">
              <a:rPr kumimoji="1" lang="ja-JP" altLang="en-US" smtClean="0"/>
              <a:t>12</a:t>
            </a:fld>
            <a:endParaRPr kumimoji="1" lang="ja-JP" altLang="en-US"/>
          </a:p>
        </p:txBody>
      </p:sp>
    </p:spTree>
    <p:extLst>
      <p:ext uri="{BB962C8B-B14F-4D97-AF65-F5344CB8AC3E}">
        <p14:creationId xmlns:p14="http://schemas.microsoft.com/office/powerpoint/2010/main" val="1850982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56223" y="562831"/>
            <a:ext cx="11101753" cy="5732338"/>
          </a:xfrm>
          <a:prstGeom prst="rect">
            <a:avLst/>
          </a:prstGeom>
          <a:noFill/>
        </p:spPr>
        <p:txBody>
          <a:bodyPr wrap="square" rtlCol="0">
            <a:spAutoFit/>
          </a:bodyPr>
          <a:lstStyle/>
          <a:p>
            <a:r>
              <a:rPr lang="ja-JP" altLang="en-US" sz="4000" dirty="0"/>
              <a:t>「事故防止のための取組み」</a:t>
            </a:r>
            <a:r>
              <a:rPr lang="ja-JP" altLang="en-US" sz="4000" dirty="0">
                <a:solidFill>
                  <a:srgbClr val="00B050"/>
                </a:solidFill>
              </a:rPr>
              <a:t>前半部分</a:t>
            </a:r>
            <a:endParaRPr lang="en-US" altLang="ja-JP" sz="4000" dirty="0">
              <a:solidFill>
                <a:srgbClr val="00B050"/>
              </a:solidFill>
            </a:endParaRPr>
          </a:p>
          <a:p>
            <a:r>
              <a:rPr lang="ja-JP" altLang="en-US" sz="1050" dirty="0">
                <a:solidFill>
                  <a:srgbClr val="00B050"/>
                </a:solidFill>
              </a:rPr>
              <a:t>　　</a:t>
            </a:r>
            <a:endParaRPr lang="en-US" altLang="ja-JP" sz="1050" dirty="0">
              <a:solidFill>
                <a:srgbClr val="00B050"/>
              </a:solidFill>
            </a:endParaRPr>
          </a:p>
          <a:p>
            <a:r>
              <a:rPr lang="ja-JP" altLang="en-US" sz="4000" dirty="0"/>
              <a:t>１．事故発生防止（予防）のための取組み</a:t>
            </a:r>
            <a:endParaRPr lang="en-US" altLang="ja-JP" sz="4000" dirty="0"/>
          </a:p>
          <a:p>
            <a:r>
              <a:rPr lang="ja-JP" altLang="en-US" sz="4000" dirty="0"/>
              <a:t>　　</a:t>
            </a:r>
            <a:r>
              <a:rPr lang="ja-JP" altLang="en-US" sz="3200" dirty="0"/>
              <a:t>⑴安全な教育・保育環境を確保するための配慮点等、</a:t>
            </a:r>
            <a:endParaRPr lang="en-US" altLang="ja-JP" sz="3200" dirty="0"/>
          </a:p>
          <a:p>
            <a:r>
              <a:rPr lang="ja-JP" altLang="en-US" sz="3200" dirty="0"/>
              <a:t>　　 ⑵職員の資質の向上、⑶緊急時の対応体制の確認、</a:t>
            </a:r>
            <a:endParaRPr lang="en-US" altLang="ja-JP" sz="3200" dirty="0"/>
          </a:p>
          <a:p>
            <a:r>
              <a:rPr lang="en-US" altLang="ja-JP" sz="3200" dirty="0"/>
              <a:t>       </a:t>
            </a:r>
            <a:r>
              <a:rPr lang="ja-JP" altLang="en-US" sz="3200" dirty="0"/>
              <a:t>⑷保者や地域住民等、関係機関との連携、⑸子どもや保護</a:t>
            </a:r>
            <a:endParaRPr lang="en-US" altLang="ja-JP" sz="3200" dirty="0"/>
          </a:p>
          <a:p>
            <a:r>
              <a:rPr lang="ja-JP" altLang="en-US" sz="3200" dirty="0"/>
              <a:t>　　　</a:t>
            </a:r>
            <a:r>
              <a:rPr lang="ja-JP" altLang="en-US" sz="3200" dirty="0" err="1"/>
              <a:t>への</a:t>
            </a:r>
            <a:r>
              <a:rPr lang="ja-JP" altLang="en-US" sz="3200" dirty="0"/>
              <a:t>安全教育、⑹設備等の安全確保に関するチェクリスト、</a:t>
            </a:r>
            <a:endParaRPr lang="en-US" altLang="ja-JP" sz="3200" dirty="0"/>
          </a:p>
          <a:p>
            <a:r>
              <a:rPr lang="ja-JP" altLang="en-US" sz="3200" dirty="0"/>
              <a:t>　    ⑺事故発生防止のための体制整備</a:t>
            </a:r>
            <a:endParaRPr lang="en-US" altLang="ja-JP" sz="3200" dirty="0"/>
          </a:p>
          <a:p>
            <a:endParaRPr lang="en-US" altLang="ja-JP" sz="3200" dirty="0"/>
          </a:p>
          <a:p>
            <a:r>
              <a:rPr lang="ja-JP" altLang="en-US" sz="4000" dirty="0"/>
              <a:t>２．事故の再発防止のための取組み</a:t>
            </a:r>
            <a:endParaRPr lang="en-US" altLang="ja-JP" sz="4000" dirty="0"/>
          </a:p>
          <a:p>
            <a:r>
              <a:rPr lang="ja-JP" altLang="en-US" sz="3600" dirty="0"/>
              <a:t>　　</a:t>
            </a:r>
            <a:r>
              <a:rPr lang="ja-JP" altLang="en-US" sz="3200" dirty="0"/>
              <a:t>⑴再発防止策の策定、⑵職員への周知徹底</a:t>
            </a:r>
            <a:endParaRPr lang="en-US" altLang="ja-JP" sz="3200" dirty="0"/>
          </a:p>
        </p:txBody>
      </p:sp>
      <p:sp>
        <p:nvSpPr>
          <p:cNvPr id="3" name="スライド番号プレースホルダー 2">
            <a:extLst>
              <a:ext uri="{FF2B5EF4-FFF2-40B4-BE49-F238E27FC236}">
                <a16:creationId xmlns:a16="http://schemas.microsoft.com/office/drawing/2014/main" id="{F7C23075-715C-40F4-FCC9-495DB90E1541}"/>
              </a:ext>
            </a:extLst>
          </p:cNvPr>
          <p:cNvSpPr>
            <a:spLocks noGrp="1"/>
          </p:cNvSpPr>
          <p:nvPr>
            <p:ph type="sldNum" sz="quarter" idx="12"/>
          </p:nvPr>
        </p:nvSpPr>
        <p:spPr/>
        <p:txBody>
          <a:bodyPr/>
          <a:lstStyle/>
          <a:p>
            <a:fld id="{4D9BD82A-FD01-4816-BA64-43AC5E1A60A2}" type="slidenum">
              <a:rPr kumimoji="1" lang="ja-JP" altLang="en-US" smtClean="0"/>
              <a:t>13</a:t>
            </a:fld>
            <a:endParaRPr kumimoji="1" lang="ja-JP" altLang="en-US"/>
          </a:p>
        </p:txBody>
      </p:sp>
    </p:spTree>
    <p:extLst>
      <p:ext uri="{BB962C8B-B14F-4D97-AF65-F5344CB8AC3E}">
        <p14:creationId xmlns:p14="http://schemas.microsoft.com/office/powerpoint/2010/main" val="1289119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43523" y="887055"/>
            <a:ext cx="11101753" cy="4562788"/>
          </a:xfrm>
          <a:prstGeom prst="rect">
            <a:avLst/>
          </a:prstGeom>
          <a:noFill/>
        </p:spPr>
        <p:txBody>
          <a:bodyPr wrap="square" rtlCol="0">
            <a:spAutoFit/>
          </a:bodyPr>
          <a:lstStyle/>
          <a:p>
            <a:r>
              <a:rPr lang="ja-JP" altLang="en-US" sz="4000" dirty="0"/>
              <a:t>「事故防止のための取組み」</a:t>
            </a:r>
            <a:r>
              <a:rPr lang="ja-JP" altLang="en-US" sz="4000" dirty="0">
                <a:solidFill>
                  <a:srgbClr val="00B050"/>
                </a:solidFill>
              </a:rPr>
              <a:t>後半部分</a:t>
            </a:r>
            <a:endParaRPr lang="en-US" altLang="ja-JP" sz="1050" dirty="0">
              <a:solidFill>
                <a:srgbClr val="00B050"/>
              </a:solidFill>
            </a:endParaRPr>
          </a:p>
          <a:p>
            <a:endParaRPr lang="en-US" altLang="ja-JP" sz="1050" dirty="0">
              <a:solidFill>
                <a:srgbClr val="00B050"/>
              </a:solidFill>
            </a:endParaRPr>
          </a:p>
          <a:p>
            <a:r>
              <a:rPr lang="ja-JP" altLang="en-US" sz="4000" dirty="0"/>
              <a:t>　前半部分を補充するために先進的に取組んでいる地方自治体や特定非営利活動（ＮＰＯ）法人、書籍などのマニュアル、ガイドライン、チェックリストなどが参考資料として取り上げられている。</a:t>
            </a:r>
            <a:endParaRPr lang="en-US" altLang="ja-JP" sz="4000" dirty="0"/>
          </a:p>
          <a:p>
            <a:r>
              <a:rPr lang="ja-JP" altLang="en-US" sz="4000" dirty="0"/>
              <a:t>　自施設でマニュアルやチェックリストを作成する際の参考資料として用いることができる。</a:t>
            </a:r>
            <a:endParaRPr lang="en-US" altLang="ja-JP" sz="4000" dirty="0"/>
          </a:p>
        </p:txBody>
      </p:sp>
      <p:sp>
        <p:nvSpPr>
          <p:cNvPr id="3" name="スライド番号プレースホルダー 2">
            <a:extLst>
              <a:ext uri="{FF2B5EF4-FFF2-40B4-BE49-F238E27FC236}">
                <a16:creationId xmlns:a16="http://schemas.microsoft.com/office/drawing/2014/main" id="{8FC1F1A0-C134-2BFF-9680-74CF0DBF9BD3}"/>
              </a:ext>
            </a:extLst>
          </p:cNvPr>
          <p:cNvSpPr>
            <a:spLocks noGrp="1"/>
          </p:cNvSpPr>
          <p:nvPr>
            <p:ph type="sldNum" sz="quarter" idx="12"/>
          </p:nvPr>
        </p:nvSpPr>
        <p:spPr/>
        <p:txBody>
          <a:bodyPr/>
          <a:lstStyle/>
          <a:p>
            <a:fld id="{4D9BD82A-FD01-4816-BA64-43AC5E1A60A2}" type="slidenum">
              <a:rPr kumimoji="1" lang="ja-JP" altLang="en-US" smtClean="0"/>
              <a:t>14</a:t>
            </a:fld>
            <a:endParaRPr kumimoji="1" lang="ja-JP" altLang="en-US"/>
          </a:p>
        </p:txBody>
      </p:sp>
    </p:spTree>
    <p:extLst>
      <p:ext uri="{BB962C8B-B14F-4D97-AF65-F5344CB8AC3E}">
        <p14:creationId xmlns:p14="http://schemas.microsoft.com/office/powerpoint/2010/main" val="79475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45123" y="1566539"/>
            <a:ext cx="11101753" cy="52014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安全な教育・保育環境を確保するため</a:t>
            </a:r>
            <a:endParaRPr kumimoji="1" lang="en-US" altLang="ja-JP" sz="4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Calibri" panose="020F0502020204030204"/>
                <a:ea typeface="ＭＳ Ｐゴシック" panose="020B0600070205080204" pitchFamily="50" charset="-128"/>
              </a:rPr>
              <a:t>　　</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lvl="0">
              <a:defRPr/>
            </a:pPr>
            <a:r>
              <a:rPr lang="ja-JP" altLang="en-US" sz="4000" dirty="0">
                <a:solidFill>
                  <a:prstClr val="black"/>
                </a:solidFill>
                <a:latin typeface="Calibri" panose="020F0502020204030204"/>
                <a:ea typeface="ＭＳ Ｐゴシック" panose="020B0600070205080204" pitchFamily="50" charset="-128"/>
              </a:rPr>
              <a:t>　　①子どもの年齢・・・</a:t>
            </a:r>
            <a:r>
              <a:rPr lang="ja-JP" altLang="en-US" sz="4000" dirty="0">
                <a:solidFill>
                  <a:prstClr val="black"/>
                </a:solidFill>
              </a:rPr>
              <a:t>子どもの年齢・発達特性、</a:t>
            </a:r>
            <a:endParaRPr lang="en-US" altLang="ja-JP" sz="4000" dirty="0">
              <a:solidFill>
                <a:prstClr val="black"/>
              </a:solidFill>
            </a:endParaRPr>
          </a:p>
          <a:p>
            <a:pPr lvl="0">
              <a:defRPr/>
            </a:pPr>
            <a:r>
              <a:rPr lang="ja-JP" altLang="en-US" sz="4000" dirty="0">
                <a:solidFill>
                  <a:prstClr val="black"/>
                </a:solidFill>
              </a:rPr>
              <a:t>　　　　　　　　　　　　　　性格など多様性を踏まえる</a:t>
            </a:r>
            <a:r>
              <a:rPr kumimoji="1" lang="ja-JP" altLang="en-US" sz="4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1" lang="en-US" altLang="ja-JP" sz="4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lvl="0">
              <a:defRPr/>
            </a:pPr>
            <a:r>
              <a:rPr kumimoji="1" lang="ja-JP" altLang="en-US" sz="4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②場所・・・</a:t>
            </a:r>
            <a:r>
              <a:rPr lang="ja-JP" altLang="en-US" sz="4000" dirty="0">
                <a:solidFill>
                  <a:prstClr val="black"/>
                </a:solidFill>
              </a:rPr>
              <a:t>場所ごとに起こりやすい事故を確定</a:t>
            </a:r>
            <a:endParaRPr kumimoji="1" lang="en-US" altLang="ja-JP" sz="4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4000" dirty="0">
                <a:solidFill>
                  <a:prstClr val="black"/>
                </a:solidFill>
                <a:latin typeface="Calibri" panose="020F0502020204030204"/>
                <a:ea typeface="ＭＳ Ｐゴシック" panose="020B0600070205080204" pitchFamily="50" charset="-128"/>
              </a:rPr>
              <a:t>　　　　</a:t>
            </a:r>
            <a:endParaRPr lang="en-US" altLang="ja-JP" sz="4000" dirty="0">
              <a:solidFill>
                <a:prstClr val="black"/>
              </a:solidFill>
              <a:latin typeface="Calibri" panose="020F0502020204030204"/>
              <a:ea typeface="ＭＳ Ｐゴシック" panose="020B0600070205080204" pitchFamily="50" charset="-128"/>
            </a:endParaRPr>
          </a:p>
          <a:p>
            <a:pPr lvl="0">
              <a:defRPr/>
            </a:pPr>
            <a:r>
              <a:rPr kumimoji="1" lang="ja-JP" altLang="en-US" sz="4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③活動内容・・・</a:t>
            </a:r>
            <a:r>
              <a:rPr lang="ja-JP" altLang="en-US" sz="4000" dirty="0">
                <a:solidFill>
                  <a:prstClr val="black"/>
                </a:solidFill>
              </a:rPr>
              <a:t>定期的に遊具の点検、</a:t>
            </a:r>
            <a:endParaRPr lang="en-US" altLang="ja-JP" sz="4000" dirty="0">
              <a:solidFill>
                <a:prstClr val="black"/>
              </a:solidFill>
            </a:endParaRPr>
          </a:p>
          <a:p>
            <a:pPr lvl="0">
              <a:defRPr/>
            </a:pPr>
            <a:r>
              <a:rPr lang="ja-JP" altLang="en-US" sz="4000" dirty="0">
                <a:solidFill>
                  <a:prstClr val="black"/>
                </a:solidFill>
              </a:rPr>
              <a:t>　　　　　　　　　　　　利用時のルール</a:t>
            </a:r>
            <a:endParaRPr kumimoji="1" lang="en-US" altLang="ja-JP" sz="4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4000" dirty="0">
                <a:solidFill>
                  <a:prstClr val="black"/>
                </a:solidFill>
                <a:latin typeface="Calibri" panose="020F0502020204030204"/>
                <a:ea typeface="ＭＳ Ｐゴシック" panose="020B0600070205080204" pitchFamily="50" charset="-128"/>
              </a:rPr>
              <a:t>　　　　</a:t>
            </a:r>
            <a:endParaRPr kumimoji="1" lang="en-US" altLang="ja-JP" sz="3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 name="テキスト ボックス 2"/>
          <p:cNvSpPr txBox="1"/>
          <p:nvPr/>
        </p:nvSpPr>
        <p:spPr>
          <a:xfrm>
            <a:off x="2202514" y="172533"/>
            <a:ext cx="923701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安全教育・保育環境を</a:t>
            </a:r>
            <a:endParaRPr kumimoji="1" lang="en-US" altLang="ja-JP" sz="4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4000" dirty="0">
                <a:solidFill>
                  <a:prstClr val="black"/>
                </a:solidFill>
                <a:latin typeface="Calibri" panose="020F0502020204030204"/>
                <a:ea typeface="ＭＳ Ｐゴシック" panose="020B0600070205080204" pitchFamily="50" charset="-128"/>
              </a:rPr>
              <a:t>　　　確保するための考え方</a:t>
            </a:r>
            <a:endParaRPr kumimoji="1" lang="en-US" altLang="ja-JP" sz="4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t="55254" r="55215"/>
          <a:stretch/>
        </p:blipFill>
        <p:spPr>
          <a:xfrm>
            <a:off x="1235148" y="523531"/>
            <a:ext cx="967366" cy="666959"/>
          </a:xfrm>
          <a:prstGeom prst="rect">
            <a:avLst/>
          </a:prstGeom>
        </p:spPr>
      </p:pic>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t="55254" r="55215"/>
          <a:stretch/>
        </p:blipFill>
        <p:spPr>
          <a:xfrm flipH="1">
            <a:off x="8478603" y="441512"/>
            <a:ext cx="967366" cy="666959"/>
          </a:xfrm>
          <a:prstGeom prst="rect">
            <a:avLst/>
          </a:prstGeom>
        </p:spPr>
      </p:pic>
      <p:sp>
        <p:nvSpPr>
          <p:cNvPr id="5" name="スライド番号プレースホルダー 4">
            <a:extLst>
              <a:ext uri="{FF2B5EF4-FFF2-40B4-BE49-F238E27FC236}">
                <a16:creationId xmlns:a16="http://schemas.microsoft.com/office/drawing/2014/main" id="{647383E7-3E52-1DFB-3178-F99149D4A7D5}"/>
              </a:ext>
            </a:extLst>
          </p:cNvPr>
          <p:cNvSpPr>
            <a:spLocks noGrp="1"/>
          </p:cNvSpPr>
          <p:nvPr>
            <p:ph type="sldNum" sz="quarter" idx="12"/>
          </p:nvPr>
        </p:nvSpPr>
        <p:spPr/>
        <p:txBody>
          <a:bodyPr/>
          <a:lstStyle/>
          <a:p>
            <a:fld id="{4D9BD82A-FD01-4816-BA64-43AC5E1A60A2}" type="slidenum">
              <a:rPr kumimoji="1" lang="ja-JP" altLang="en-US" smtClean="0"/>
              <a:t>15</a:t>
            </a:fld>
            <a:endParaRPr kumimoji="1" lang="ja-JP" altLang="en-US"/>
          </a:p>
        </p:txBody>
      </p:sp>
    </p:spTree>
    <p:extLst>
      <p:ext uri="{BB962C8B-B14F-4D97-AF65-F5344CB8AC3E}">
        <p14:creationId xmlns:p14="http://schemas.microsoft.com/office/powerpoint/2010/main" val="1682615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49923" y="1843950"/>
            <a:ext cx="10541977"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ガイドラインで提示されているポイントだけをチェック</a:t>
            </a:r>
            <a:r>
              <a:rPr lang="ja-JP" altLang="en-US" sz="4000" dirty="0">
                <a:solidFill>
                  <a:prstClr val="black"/>
                </a:solidFill>
                <a:latin typeface="Calibri" panose="020F0502020204030204"/>
                <a:ea typeface="ＭＳ Ｐゴシック" panose="020B0600070205080204" pitchFamily="50" charset="-128"/>
              </a:rPr>
              <a:t>するだけでは十分ではない。それぞれの保育所には独自の課題がある。各保育所の実情に応じた課題を見出し、事故予防に取り組んでいくことが何より重要である。</a:t>
            </a:r>
            <a:endParaRPr kumimoji="1" lang="en-US" altLang="ja-JP" sz="3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 name="テキスト ボックス 2"/>
          <p:cNvSpPr txBox="1"/>
          <p:nvPr/>
        </p:nvSpPr>
        <p:spPr>
          <a:xfrm>
            <a:off x="3269314" y="482604"/>
            <a:ext cx="923701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事故予防の考え方</a:t>
            </a:r>
            <a:endParaRPr kumimoji="1" lang="en-US" altLang="ja-JP" sz="4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t="55254" r="55215"/>
          <a:stretch/>
        </p:blipFill>
        <p:spPr>
          <a:xfrm>
            <a:off x="1235148" y="523531"/>
            <a:ext cx="967366" cy="666959"/>
          </a:xfrm>
          <a:prstGeom prst="rect">
            <a:avLst/>
          </a:prstGeom>
        </p:spPr>
      </p:pic>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t="55254" r="55215"/>
          <a:stretch/>
        </p:blipFill>
        <p:spPr>
          <a:xfrm flipH="1">
            <a:off x="8478603" y="441512"/>
            <a:ext cx="967366" cy="666959"/>
          </a:xfrm>
          <a:prstGeom prst="rect">
            <a:avLst/>
          </a:prstGeom>
        </p:spPr>
      </p:pic>
      <p:sp>
        <p:nvSpPr>
          <p:cNvPr id="5" name="スライド番号プレースホルダー 4">
            <a:extLst>
              <a:ext uri="{FF2B5EF4-FFF2-40B4-BE49-F238E27FC236}">
                <a16:creationId xmlns:a16="http://schemas.microsoft.com/office/drawing/2014/main" id="{1AC2C6E2-9A51-458B-0DE8-F5B9BC38B150}"/>
              </a:ext>
            </a:extLst>
          </p:cNvPr>
          <p:cNvSpPr>
            <a:spLocks noGrp="1"/>
          </p:cNvSpPr>
          <p:nvPr>
            <p:ph type="sldNum" sz="quarter" idx="12"/>
          </p:nvPr>
        </p:nvSpPr>
        <p:spPr/>
        <p:txBody>
          <a:bodyPr/>
          <a:lstStyle/>
          <a:p>
            <a:fld id="{4D9BD82A-FD01-4816-BA64-43AC5E1A60A2}" type="slidenum">
              <a:rPr kumimoji="1" lang="ja-JP" altLang="en-US" smtClean="0"/>
              <a:t>16</a:t>
            </a:fld>
            <a:endParaRPr kumimoji="1" lang="ja-JP" altLang="en-US"/>
          </a:p>
        </p:txBody>
      </p:sp>
    </p:spTree>
    <p:extLst>
      <p:ext uri="{BB962C8B-B14F-4D97-AF65-F5344CB8AC3E}">
        <p14:creationId xmlns:p14="http://schemas.microsoft.com/office/powerpoint/2010/main" val="3461089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25011" y="2308592"/>
            <a:ext cx="11024089"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4000" dirty="0">
                <a:solidFill>
                  <a:prstClr val="black"/>
                </a:solidFill>
                <a:latin typeface="Calibri" panose="020F0502020204030204"/>
                <a:ea typeface="ＭＳ Ｐゴシック" panose="020B0600070205080204" pitchFamily="50" charset="-128"/>
              </a:rPr>
              <a:t>☆事故発生前</a:t>
            </a:r>
            <a:r>
              <a:rPr lang="ja-JP" altLang="en-US" sz="3200" dirty="0">
                <a:solidFill>
                  <a:prstClr val="black"/>
                </a:solidFill>
                <a:latin typeface="Calibri" panose="020F0502020204030204"/>
                <a:ea typeface="ＭＳ Ｐゴシック" panose="020B0600070205080204" pitchFamily="50" charset="-128"/>
              </a:rPr>
              <a:t>・・・事故予防の体制整備、チェックリスト作成</a:t>
            </a:r>
            <a:endParaRPr lang="en-US" altLang="ja-JP" sz="3200" dirty="0">
              <a:solidFill>
                <a:prstClr val="black"/>
              </a:solidFill>
              <a:latin typeface="Calibri" panose="020F0502020204030204"/>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dirty="0">
                <a:solidFill>
                  <a:prstClr val="black"/>
                </a:solidFill>
                <a:latin typeface="Calibri" panose="020F0502020204030204"/>
                <a:ea typeface="ＭＳ Ｐゴシック" panose="020B0600070205080204" pitchFamily="50" charset="-128"/>
              </a:rPr>
              <a:t>　　　　　　　　　　　　　　職員・子どもへの教育</a:t>
            </a:r>
            <a:endParaRPr kumimoji="1" lang="en-US" altLang="ja-JP" sz="4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lvl="0">
              <a:defRPr/>
            </a:pPr>
            <a:r>
              <a:rPr lang="ja-JP" altLang="en-US" sz="4000" dirty="0">
                <a:solidFill>
                  <a:prstClr val="black"/>
                </a:solidFill>
                <a:latin typeface="Calibri" panose="020F0502020204030204"/>
                <a:ea typeface="ＭＳ Ｐゴシック" panose="020B0600070205080204" pitchFamily="50" charset="-128"/>
              </a:rPr>
              <a:t>☆事故発生時</a:t>
            </a:r>
            <a:r>
              <a:rPr lang="ja-JP" altLang="en-US" sz="3200" dirty="0">
                <a:solidFill>
                  <a:prstClr val="black"/>
                </a:solidFill>
              </a:rPr>
              <a:t>・・・活動中の注意点、緊急事態への対応</a:t>
            </a:r>
            <a:endParaRPr lang="en-US" altLang="ja-JP" sz="32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4000" dirty="0">
              <a:solidFill>
                <a:prstClr val="black"/>
              </a:solidFill>
              <a:latin typeface="Calibri" panose="020F0502020204030204"/>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4000" dirty="0">
                <a:solidFill>
                  <a:prstClr val="black"/>
                </a:solidFill>
                <a:latin typeface="Calibri" panose="020F0502020204030204"/>
                <a:ea typeface="ＭＳ Ｐゴシック" panose="020B0600070205080204" pitchFamily="50" charset="-128"/>
              </a:rPr>
              <a:t>☆事故発生後</a:t>
            </a:r>
            <a:r>
              <a:rPr lang="ja-JP" altLang="en-US" sz="3200" dirty="0">
                <a:solidFill>
                  <a:prstClr val="black"/>
                </a:solidFill>
                <a:latin typeface="Calibri" panose="020F0502020204030204"/>
                <a:ea typeface="ＭＳ Ｐゴシック" panose="020B0600070205080204" pitchFamily="50" charset="-128"/>
              </a:rPr>
              <a:t>・・・振り返りと再発防止</a:t>
            </a:r>
            <a:endParaRPr kumimoji="1"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 name="テキスト ボックス 2"/>
          <p:cNvSpPr txBox="1"/>
          <p:nvPr/>
        </p:nvSpPr>
        <p:spPr>
          <a:xfrm>
            <a:off x="2431114" y="503067"/>
            <a:ext cx="923701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事故予防対策を考えるとき</a:t>
            </a:r>
            <a:endParaRPr kumimoji="1" lang="en-US" altLang="ja-JP" sz="4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t="55254" r="55215"/>
          <a:stretch/>
        </p:blipFill>
        <p:spPr>
          <a:xfrm>
            <a:off x="1235148" y="523531"/>
            <a:ext cx="967366" cy="666959"/>
          </a:xfrm>
          <a:prstGeom prst="rect">
            <a:avLst/>
          </a:prstGeom>
        </p:spPr>
      </p:pic>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t="55254" r="55215"/>
          <a:stretch/>
        </p:blipFill>
        <p:spPr>
          <a:xfrm flipH="1">
            <a:off x="8478603" y="441512"/>
            <a:ext cx="967366" cy="666959"/>
          </a:xfrm>
          <a:prstGeom prst="rect">
            <a:avLst/>
          </a:prstGeom>
        </p:spPr>
      </p:pic>
      <p:sp>
        <p:nvSpPr>
          <p:cNvPr id="6" name="テキスト ボックス 5">
            <a:extLst>
              <a:ext uri="{FF2B5EF4-FFF2-40B4-BE49-F238E27FC236}">
                <a16:creationId xmlns:a16="http://schemas.microsoft.com/office/drawing/2014/main" id="{DB41095B-3070-4DA3-826D-12FEF0ECFC00}"/>
              </a:ext>
            </a:extLst>
          </p:cNvPr>
          <p:cNvSpPr txBox="1"/>
          <p:nvPr/>
        </p:nvSpPr>
        <p:spPr>
          <a:xfrm>
            <a:off x="913911" y="1437551"/>
            <a:ext cx="985568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4400" b="0" i="0" u="none" strike="noStrike" kern="1200" cap="none" spc="0" normalizeH="0" baseline="0" noProof="0" dirty="0">
                <a:ln>
                  <a:noFill/>
                </a:ln>
                <a:solidFill>
                  <a:srgbClr val="00B050"/>
                </a:solidFill>
                <a:effectLst/>
                <a:uLnTx/>
                <a:uFillTx/>
                <a:latin typeface="Calibri" panose="020F0502020204030204"/>
                <a:ea typeface="ＭＳ Ｐゴシック" panose="020B0600070205080204" pitchFamily="50" charset="-128"/>
                <a:cs typeface="+mn-cs"/>
              </a:rPr>
              <a:t>３Ｅモデル</a:t>
            </a:r>
            <a:endParaRPr kumimoji="1" lang="en-US" altLang="ja-JP" sz="4400" b="0" i="0" u="none" strike="noStrike" kern="1200" cap="none" spc="0" normalizeH="0" baseline="0" noProof="0" dirty="0">
              <a:ln>
                <a:noFill/>
              </a:ln>
              <a:solidFill>
                <a:srgbClr val="00B050"/>
              </a:solidFill>
              <a:effectLst/>
              <a:uLnTx/>
              <a:uFillTx/>
              <a:latin typeface="Calibri" panose="020F0502020204030204"/>
              <a:ea typeface="ＭＳ Ｐゴシック" panose="020B0600070205080204" pitchFamily="50" charset="-128"/>
              <a:cs typeface="+mn-cs"/>
            </a:endParaRPr>
          </a:p>
        </p:txBody>
      </p:sp>
      <p:sp>
        <p:nvSpPr>
          <p:cNvPr id="5" name="スライド番号プレースホルダー 4">
            <a:extLst>
              <a:ext uri="{FF2B5EF4-FFF2-40B4-BE49-F238E27FC236}">
                <a16:creationId xmlns:a16="http://schemas.microsoft.com/office/drawing/2014/main" id="{D171D09D-662F-A51B-8A80-AEC368B9274D}"/>
              </a:ext>
            </a:extLst>
          </p:cNvPr>
          <p:cNvSpPr>
            <a:spLocks noGrp="1"/>
          </p:cNvSpPr>
          <p:nvPr>
            <p:ph type="sldNum" sz="quarter" idx="12"/>
          </p:nvPr>
        </p:nvSpPr>
        <p:spPr/>
        <p:txBody>
          <a:bodyPr/>
          <a:lstStyle/>
          <a:p>
            <a:fld id="{4D9BD82A-FD01-4816-BA64-43AC5E1A60A2}" type="slidenum">
              <a:rPr kumimoji="1" lang="ja-JP" altLang="en-US" smtClean="0"/>
              <a:t>17</a:t>
            </a:fld>
            <a:endParaRPr kumimoji="1" lang="ja-JP" altLang="en-US"/>
          </a:p>
        </p:txBody>
      </p:sp>
    </p:spTree>
    <p:extLst>
      <p:ext uri="{BB962C8B-B14F-4D97-AF65-F5344CB8AC3E}">
        <p14:creationId xmlns:p14="http://schemas.microsoft.com/office/powerpoint/2010/main" val="1450655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25011" y="2087463"/>
            <a:ext cx="11024089" cy="58785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4000" dirty="0">
                <a:solidFill>
                  <a:prstClr val="black"/>
                </a:solidFill>
                <a:latin typeface="Calibri" panose="020F0502020204030204"/>
                <a:ea typeface="ＭＳ Ｐゴシック" panose="020B0600070205080204" pitchFamily="50" charset="-128"/>
              </a:rPr>
              <a:t>☆</a:t>
            </a:r>
            <a:r>
              <a:rPr lang="en-US" altLang="ja-JP" sz="4000" dirty="0">
                <a:solidFill>
                  <a:prstClr val="black"/>
                </a:solidFill>
                <a:latin typeface="Calibri" panose="020F0502020204030204"/>
                <a:ea typeface="ＭＳ Ｐゴシック" panose="020B0600070205080204" pitchFamily="50" charset="-128"/>
              </a:rPr>
              <a:t>Software</a:t>
            </a:r>
            <a:r>
              <a:rPr lang="ja-JP" altLang="en-US" sz="4000" dirty="0">
                <a:solidFill>
                  <a:prstClr val="black"/>
                </a:solidFill>
                <a:latin typeface="Calibri" panose="020F0502020204030204"/>
                <a:ea typeface="ＭＳ Ｐゴシック" panose="020B0600070205080204" pitchFamily="50" charset="-128"/>
              </a:rPr>
              <a:t>・・・マニュアルなどの形のないもの</a:t>
            </a:r>
            <a:endParaRPr lang="en-US" altLang="ja-JP" sz="4000" dirty="0">
              <a:solidFill>
                <a:prstClr val="black"/>
              </a:solidFill>
              <a:latin typeface="Calibri" panose="020F0502020204030204"/>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4000" dirty="0">
                <a:solidFill>
                  <a:prstClr val="black"/>
                </a:solidFill>
                <a:latin typeface="Calibri" panose="020F0502020204030204"/>
                <a:ea typeface="ＭＳ Ｐゴシック" panose="020B0600070205080204" pitchFamily="50" charset="-128"/>
              </a:rPr>
              <a:t>☆</a:t>
            </a:r>
            <a:r>
              <a:rPr lang="en-US" altLang="ja-JP" sz="4000" dirty="0">
                <a:solidFill>
                  <a:prstClr val="black"/>
                </a:solidFill>
                <a:latin typeface="Calibri" panose="020F0502020204030204"/>
                <a:ea typeface="ＭＳ Ｐゴシック" panose="020B0600070205080204" pitchFamily="50" charset="-128"/>
              </a:rPr>
              <a:t>Hardware</a:t>
            </a:r>
            <a:r>
              <a:rPr lang="ja-JP" altLang="en-US" sz="4000" dirty="0">
                <a:solidFill>
                  <a:prstClr val="black"/>
                </a:solidFill>
                <a:latin typeface="Calibri" panose="020F0502020204030204"/>
                <a:ea typeface="ＭＳ Ｐゴシック" panose="020B0600070205080204" pitchFamily="50" charset="-128"/>
              </a:rPr>
              <a:t>・・・施設構造、設備、機器</a:t>
            </a:r>
            <a:endParaRPr lang="en-US" altLang="ja-JP" sz="4000" dirty="0">
              <a:solidFill>
                <a:prstClr val="black"/>
              </a:solidFill>
              <a:latin typeface="Calibri" panose="020F0502020204030204"/>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4000" dirty="0">
                <a:solidFill>
                  <a:prstClr val="black"/>
                </a:solidFill>
                <a:latin typeface="Calibri" panose="020F0502020204030204"/>
                <a:ea typeface="ＭＳ Ｐゴシック" panose="020B0600070205080204" pitchFamily="50" charset="-128"/>
              </a:rPr>
              <a:t>☆</a:t>
            </a:r>
            <a:r>
              <a:rPr lang="en-US" altLang="ja-JP" sz="4000" dirty="0">
                <a:solidFill>
                  <a:prstClr val="black"/>
                </a:solidFill>
                <a:latin typeface="Calibri" panose="020F0502020204030204"/>
                <a:ea typeface="ＭＳ Ｐゴシック" panose="020B0600070205080204" pitchFamily="50" charset="-128"/>
              </a:rPr>
              <a:t>Environment</a:t>
            </a:r>
            <a:r>
              <a:rPr lang="ja-JP" altLang="en-US" sz="4000" dirty="0">
                <a:solidFill>
                  <a:prstClr val="black"/>
                </a:solidFill>
                <a:latin typeface="Calibri" panose="020F0502020204030204"/>
                <a:ea typeface="ＭＳ Ｐゴシック" panose="020B0600070205080204" pitchFamily="50" charset="-128"/>
              </a:rPr>
              <a:t>・・・物理的環境、労働環境</a:t>
            </a:r>
            <a:endParaRPr lang="en-US" altLang="ja-JP" sz="4000" dirty="0">
              <a:solidFill>
                <a:prstClr val="black"/>
              </a:solidFill>
              <a:latin typeface="Calibri" panose="020F0502020204030204"/>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40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50" charset="-128"/>
                <a:cs typeface="+mn-cs"/>
              </a:rPr>
              <a:t>Liveware</a:t>
            </a:r>
            <a:r>
              <a:rPr kumimoji="1" lang="ja-JP" altLang="en-US" sz="4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・・・他人、園児</a:t>
            </a:r>
            <a:r>
              <a:rPr lang="ja-JP" altLang="en-US" sz="4000" dirty="0">
                <a:solidFill>
                  <a:prstClr val="black"/>
                </a:solidFill>
                <a:latin typeface="Calibri" panose="020F0502020204030204"/>
                <a:ea typeface="ＭＳ Ｐゴシック" panose="020B0600070205080204" pitchFamily="50" charset="-128"/>
              </a:rPr>
              <a:t>や家族、他スタッフ</a:t>
            </a:r>
            <a:endParaRPr kumimoji="1" lang="en-US" altLang="ja-JP" sz="4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4000" dirty="0">
                <a:solidFill>
                  <a:prstClr val="black"/>
                </a:solidFill>
                <a:latin typeface="Calibri" panose="020F0502020204030204"/>
                <a:ea typeface="ＭＳ Ｐゴシック" panose="020B0600070205080204" pitchFamily="50" charset="-128"/>
              </a:rPr>
              <a:t>　　　　　  　 ・・・</a:t>
            </a:r>
            <a:r>
              <a:rPr lang="ja-JP" altLang="en-US" sz="3600" dirty="0">
                <a:solidFill>
                  <a:prstClr val="black"/>
                </a:solidFill>
                <a:latin typeface="Calibri" panose="020F0502020204030204"/>
                <a:ea typeface="ＭＳ Ｐゴシック" panose="020B0600070205080204" pitchFamily="50" charset="-128"/>
              </a:rPr>
              <a:t>当事者、インシデントアクシデント当事者</a:t>
            </a:r>
            <a:endParaRPr lang="en-US" altLang="ja-JP" sz="3600" dirty="0">
              <a:solidFill>
                <a:prstClr val="black"/>
              </a:solidFill>
              <a:latin typeface="Calibri" panose="020F0502020204030204"/>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3600" dirty="0">
              <a:solidFill>
                <a:prstClr val="black"/>
              </a:solidFill>
              <a:latin typeface="Calibri" panose="020F0502020204030204"/>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Calibri" panose="020F0502020204030204"/>
                <a:ea typeface="ＭＳ Ｐゴシック" panose="020B0600070205080204" pitchFamily="50" charset="-128"/>
              </a:rPr>
              <a:t>　　　　　分析の順　</a:t>
            </a:r>
            <a:r>
              <a:rPr lang="ja-JP" altLang="en-US" sz="3600" dirty="0">
                <a:solidFill>
                  <a:srgbClr val="FF3399"/>
                </a:solidFill>
                <a:latin typeface="Calibri" panose="020F0502020204030204"/>
                <a:ea typeface="ＭＳ Ｐゴシック" panose="020B0600070205080204" pitchFamily="50" charset="-128"/>
              </a:rPr>
              <a:t>要因</a:t>
            </a:r>
            <a:r>
              <a:rPr lang="ja-JP" altLang="en-US" sz="3600" dirty="0">
                <a:solidFill>
                  <a:prstClr val="black"/>
                </a:solidFill>
                <a:latin typeface="Calibri" panose="020F0502020204030204"/>
                <a:ea typeface="ＭＳ Ｐゴシック" panose="020B0600070205080204" pitchFamily="50" charset="-128"/>
              </a:rPr>
              <a:t>⇒</a:t>
            </a:r>
            <a:r>
              <a:rPr lang="ja-JP" altLang="en-US" sz="3600" dirty="0">
                <a:solidFill>
                  <a:srgbClr val="FF3399"/>
                </a:solidFill>
                <a:latin typeface="Calibri" panose="020F0502020204030204"/>
                <a:ea typeface="ＭＳ Ｐゴシック" panose="020B0600070205080204" pitchFamily="50" charset="-128"/>
              </a:rPr>
              <a:t>認知</a:t>
            </a:r>
            <a:r>
              <a:rPr lang="ja-JP" altLang="en-US" sz="3600" dirty="0">
                <a:solidFill>
                  <a:prstClr val="black"/>
                </a:solidFill>
                <a:latin typeface="Calibri" panose="020F0502020204030204"/>
                <a:ea typeface="ＭＳ Ｐゴシック" panose="020B0600070205080204" pitchFamily="50" charset="-128"/>
              </a:rPr>
              <a:t>⇒</a:t>
            </a:r>
            <a:r>
              <a:rPr lang="ja-JP" altLang="en-US" sz="3600" dirty="0">
                <a:solidFill>
                  <a:srgbClr val="FF3399"/>
                </a:solidFill>
                <a:latin typeface="Calibri" panose="020F0502020204030204"/>
                <a:ea typeface="ＭＳ Ｐゴシック" panose="020B0600070205080204" pitchFamily="50" charset="-128"/>
              </a:rPr>
              <a:t>分析</a:t>
            </a:r>
            <a:r>
              <a:rPr lang="ja-JP" altLang="en-US" sz="3600" dirty="0">
                <a:solidFill>
                  <a:prstClr val="black"/>
                </a:solidFill>
                <a:latin typeface="Calibri" panose="020F0502020204030204"/>
                <a:ea typeface="ＭＳ Ｐゴシック" panose="020B0600070205080204" pitchFamily="50" charset="-128"/>
              </a:rPr>
              <a:t>⇒</a:t>
            </a:r>
            <a:r>
              <a:rPr lang="ja-JP" altLang="en-US" sz="3600" dirty="0">
                <a:solidFill>
                  <a:srgbClr val="FF3399"/>
                </a:solidFill>
                <a:latin typeface="Calibri" panose="020F0502020204030204"/>
                <a:ea typeface="ＭＳ Ｐゴシック" panose="020B0600070205080204" pitchFamily="50" charset="-128"/>
              </a:rPr>
              <a:t>対策</a:t>
            </a:r>
            <a:endParaRPr lang="en-US" altLang="ja-JP" sz="3600" dirty="0">
              <a:solidFill>
                <a:srgbClr val="FF3399"/>
              </a:solidFill>
              <a:latin typeface="Calibri" panose="020F0502020204030204"/>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3600" dirty="0">
              <a:solidFill>
                <a:prstClr val="black"/>
              </a:solidFill>
              <a:latin typeface="Calibri" panose="020F0502020204030204"/>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3600" dirty="0">
              <a:solidFill>
                <a:prstClr val="black"/>
              </a:solidFill>
              <a:latin typeface="Calibri" panose="020F0502020204030204"/>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t="55254" r="55215"/>
          <a:stretch/>
        </p:blipFill>
        <p:spPr>
          <a:xfrm>
            <a:off x="1235148" y="523531"/>
            <a:ext cx="967366" cy="666959"/>
          </a:xfrm>
          <a:prstGeom prst="rect">
            <a:avLst/>
          </a:prstGeom>
        </p:spPr>
      </p:pic>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t="55254" r="55215"/>
          <a:stretch/>
        </p:blipFill>
        <p:spPr>
          <a:xfrm flipH="1">
            <a:off x="8478603" y="441512"/>
            <a:ext cx="967366" cy="666959"/>
          </a:xfrm>
          <a:prstGeom prst="rect">
            <a:avLst/>
          </a:prstGeom>
        </p:spPr>
      </p:pic>
      <p:sp>
        <p:nvSpPr>
          <p:cNvPr id="6" name="テキスト ボックス 5">
            <a:extLst>
              <a:ext uri="{FF2B5EF4-FFF2-40B4-BE49-F238E27FC236}">
                <a16:creationId xmlns:a16="http://schemas.microsoft.com/office/drawing/2014/main" id="{DB41095B-3070-4DA3-826D-12FEF0ECFC00}"/>
              </a:ext>
            </a:extLst>
          </p:cNvPr>
          <p:cNvSpPr txBox="1"/>
          <p:nvPr/>
        </p:nvSpPr>
        <p:spPr>
          <a:xfrm>
            <a:off x="825011" y="1263321"/>
            <a:ext cx="985568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4000" b="0" i="0" u="none" strike="noStrike" kern="1200" cap="none" spc="0" normalizeH="0" baseline="0" noProof="0" dirty="0">
                <a:ln>
                  <a:noFill/>
                </a:ln>
                <a:solidFill>
                  <a:srgbClr val="00B050"/>
                </a:solidFill>
                <a:effectLst/>
                <a:uLnTx/>
                <a:uFillTx/>
                <a:latin typeface="Calibri" panose="020F0502020204030204"/>
                <a:ea typeface="ＭＳ Ｐゴシック" panose="020B0600070205080204" pitchFamily="50" charset="-128"/>
                <a:cs typeface="+mn-cs"/>
              </a:rPr>
              <a:t>ＳＨＥＬＬ</a:t>
            </a:r>
            <a:r>
              <a:rPr kumimoji="1" lang="ja-JP" altLang="en-US" sz="4400" b="0" i="0" u="none" strike="noStrike" kern="1200" cap="none" spc="0" normalizeH="0" baseline="0" noProof="0" dirty="0">
                <a:ln>
                  <a:noFill/>
                </a:ln>
                <a:solidFill>
                  <a:srgbClr val="00B050"/>
                </a:solidFill>
                <a:effectLst/>
                <a:uLnTx/>
                <a:uFillTx/>
                <a:latin typeface="Calibri" panose="020F0502020204030204"/>
                <a:ea typeface="ＭＳ Ｐゴシック" panose="020B0600070205080204" pitchFamily="50" charset="-128"/>
                <a:cs typeface="+mn-cs"/>
              </a:rPr>
              <a:t>モデル</a:t>
            </a:r>
            <a:endParaRPr kumimoji="1" lang="en-US" altLang="ja-JP" sz="4400" b="0" i="0" u="none" strike="noStrike" kern="1200" cap="none" spc="0" normalizeH="0" baseline="0" noProof="0" dirty="0">
              <a:ln>
                <a:noFill/>
              </a:ln>
              <a:solidFill>
                <a:srgbClr val="00B050"/>
              </a:solidFill>
              <a:effectLst/>
              <a:uLnTx/>
              <a:uFillTx/>
              <a:latin typeface="Calibri" panose="020F0502020204030204"/>
              <a:ea typeface="ＭＳ Ｐゴシック" panose="020B0600070205080204" pitchFamily="50" charset="-128"/>
              <a:cs typeface="+mn-cs"/>
            </a:endParaRPr>
          </a:p>
        </p:txBody>
      </p:sp>
      <p:sp>
        <p:nvSpPr>
          <p:cNvPr id="3" name="スライド番号プレースホルダー 2">
            <a:extLst>
              <a:ext uri="{FF2B5EF4-FFF2-40B4-BE49-F238E27FC236}">
                <a16:creationId xmlns:a16="http://schemas.microsoft.com/office/drawing/2014/main" id="{811366AD-999F-E811-C7FF-1E73B2774F6B}"/>
              </a:ext>
            </a:extLst>
          </p:cNvPr>
          <p:cNvSpPr>
            <a:spLocks noGrp="1"/>
          </p:cNvSpPr>
          <p:nvPr>
            <p:ph type="sldNum" sz="quarter" idx="12"/>
          </p:nvPr>
        </p:nvSpPr>
        <p:spPr/>
        <p:txBody>
          <a:bodyPr/>
          <a:lstStyle/>
          <a:p>
            <a:fld id="{4D9BD82A-FD01-4816-BA64-43AC5E1A60A2}" type="slidenum">
              <a:rPr kumimoji="1" lang="ja-JP" altLang="en-US" smtClean="0"/>
              <a:t>18</a:t>
            </a:fld>
            <a:endParaRPr kumimoji="1" lang="ja-JP" altLang="en-US"/>
          </a:p>
        </p:txBody>
      </p:sp>
    </p:spTree>
    <p:extLst>
      <p:ext uri="{BB962C8B-B14F-4D97-AF65-F5344CB8AC3E}">
        <p14:creationId xmlns:p14="http://schemas.microsoft.com/office/powerpoint/2010/main" val="2606730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89542" y="1710569"/>
            <a:ext cx="11069158" cy="3046988"/>
          </a:xfrm>
          <a:prstGeom prst="rect">
            <a:avLst/>
          </a:prstGeom>
          <a:noFill/>
        </p:spPr>
        <p:txBody>
          <a:bodyPr wrap="square" rtlCol="0">
            <a:spAutoFit/>
          </a:bodyPr>
          <a:lstStyle/>
          <a:p>
            <a:r>
              <a:rPr lang="ja-JP" altLang="en-US" sz="4800" dirty="0">
                <a:solidFill>
                  <a:prstClr val="black"/>
                </a:solidFill>
              </a:rPr>
              <a:t>ＳＨＥＬＬモデルをつかった</a:t>
            </a:r>
            <a:endParaRPr lang="en-US" altLang="ja-JP" sz="4800" dirty="0">
              <a:solidFill>
                <a:prstClr val="black"/>
              </a:solidFill>
            </a:endParaRPr>
          </a:p>
          <a:p>
            <a:r>
              <a:rPr lang="ja-JP" altLang="en-US" sz="4800" dirty="0">
                <a:solidFill>
                  <a:prstClr val="black"/>
                </a:solidFill>
              </a:rPr>
              <a:t>　　　　　　　事故分析をみてみよう</a:t>
            </a:r>
            <a:r>
              <a:rPr lang="ja-JP" altLang="en-US" sz="4000" dirty="0">
                <a:solidFill>
                  <a:prstClr val="black"/>
                </a:solidFill>
              </a:rPr>
              <a:t>　　</a:t>
            </a:r>
            <a:endParaRPr lang="en-US" altLang="ja-JP" sz="4000" dirty="0">
              <a:solidFill>
                <a:prstClr val="black"/>
              </a:solidFill>
            </a:endParaRPr>
          </a:p>
          <a:p>
            <a:r>
              <a:rPr lang="ja-JP" altLang="en-US" sz="4800" dirty="0">
                <a:solidFill>
                  <a:prstClr val="black"/>
                </a:solidFill>
              </a:rPr>
              <a:t>　　　</a:t>
            </a:r>
            <a:endParaRPr lang="en-US" altLang="ja-JP" sz="4800" dirty="0">
              <a:solidFill>
                <a:prstClr val="black"/>
              </a:solidFill>
            </a:endParaRPr>
          </a:p>
          <a:p>
            <a:r>
              <a:rPr lang="ja-JP" altLang="en-US" sz="4800" dirty="0">
                <a:solidFill>
                  <a:prstClr val="black"/>
                </a:solidFill>
              </a:rPr>
              <a:t>　　　</a:t>
            </a:r>
            <a:endParaRPr lang="ja-JP" altLang="en-US" dirty="0">
              <a:solidFill>
                <a:prstClr val="black"/>
              </a:solidFill>
            </a:endParaRPr>
          </a:p>
        </p:txBody>
      </p:sp>
      <p:pic>
        <p:nvPicPr>
          <p:cNvPr id="8" name="図 7">
            <a:extLst>
              <a:ext uri="{FF2B5EF4-FFF2-40B4-BE49-F238E27FC236}">
                <a16:creationId xmlns:a16="http://schemas.microsoft.com/office/drawing/2014/main" id="{9C56342E-062D-4299-85FD-0FE4E9825E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5756" y="4757557"/>
            <a:ext cx="2864823" cy="1655868"/>
          </a:xfrm>
          <a:prstGeom prst="rect">
            <a:avLst/>
          </a:prstGeom>
        </p:spPr>
      </p:pic>
      <p:sp>
        <p:nvSpPr>
          <p:cNvPr id="3" name="スライド番号プレースホルダー 2">
            <a:extLst>
              <a:ext uri="{FF2B5EF4-FFF2-40B4-BE49-F238E27FC236}">
                <a16:creationId xmlns:a16="http://schemas.microsoft.com/office/drawing/2014/main" id="{258430F5-C9D9-0B0A-DED9-0457B228FFCA}"/>
              </a:ext>
            </a:extLst>
          </p:cNvPr>
          <p:cNvSpPr>
            <a:spLocks noGrp="1"/>
          </p:cNvSpPr>
          <p:nvPr>
            <p:ph type="sldNum" sz="quarter" idx="12"/>
          </p:nvPr>
        </p:nvSpPr>
        <p:spPr/>
        <p:txBody>
          <a:bodyPr/>
          <a:lstStyle/>
          <a:p>
            <a:fld id="{4D9BD82A-FD01-4816-BA64-43AC5E1A60A2}" type="slidenum">
              <a:rPr kumimoji="1" lang="ja-JP" altLang="en-US" smtClean="0"/>
              <a:t>19</a:t>
            </a:fld>
            <a:endParaRPr kumimoji="1" lang="ja-JP" altLang="en-US"/>
          </a:p>
        </p:txBody>
      </p:sp>
    </p:spTree>
    <p:extLst>
      <p:ext uri="{BB962C8B-B14F-4D97-AF65-F5344CB8AC3E}">
        <p14:creationId xmlns:p14="http://schemas.microsoft.com/office/powerpoint/2010/main" val="1532639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35979" y="535259"/>
            <a:ext cx="8999035" cy="1292662"/>
          </a:xfrm>
          <a:prstGeom prst="rect">
            <a:avLst/>
          </a:prstGeom>
          <a:noFill/>
        </p:spPr>
        <p:txBody>
          <a:bodyPr wrap="square" rtlCol="0">
            <a:spAutoFit/>
          </a:bodyPr>
          <a:lstStyle/>
          <a:p>
            <a:r>
              <a:rPr lang="ja-JP" altLang="en-US" sz="6000" dirty="0">
                <a:solidFill>
                  <a:prstClr val="black"/>
                </a:solidFill>
              </a:rPr>
              <a:t>講義の内容（午後）</a:t>
            </a:r>
            <a:endParaRPr lang="en-US" altLang="ja-JP" sz="6000" dirty="0">
              <a:solidFill>
                <a:prstClr val="black"/>
              </a:solidFill>
            </a:endParaRPr>
          </a:p>
          <a:p>
            <a:endParaRPr lang="ja-JP" altLang="en-US" dirty="0">
              <a:solidFill>
                <a:prstClr val="black"/>
              </a:solidFill>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0862" y="258314"/>
            <a:ext cx="2272240" cy="1600774"/>
          </a:xfrm>
          <a:prstGeom prst="rect">
            <a:avLst/>
          </a:prstGeom>
        </p:spPr>
      </p:pic>
      <p:sp>
        <p:nvSpPr>
          <p:cNvPr id="4" name="テキスト ボックス 3"/>
          <p:cNvSpPr txBox="1"/>
          <p:nvPr/>
        </p:nvSpPr>
        <p:spPr>
          <a:xfrm>
            <a:off x="815790" y="1612021"/>
            <a:ext cx="10987312" cy="4185761"/>
          </a:xfrm>
          <a:prstGeom prst="rect">
            <a:avLst/>
          </a:prstGeom>
          <a:noFill/>
        </p:spPr>
        <p:txBody>
          <a:bodyPr wrap="square" rtlCol="0">
            <a:spAutoFit/>
          </a:bodyPr>
          <a:lstStyle/>
          <a:p>
            <a:r>
              <a:rPr lang="ja-JP" altLang="en-US" sz="4400" dirty="0">
                <a:solidFill>
                  <a:prstClr val="black"/>
                </a:solidFill>
              </a:rPr>
              <a:t>第５章　教育・保育施設等における</a:t>
            </a:r>
            <a:endParaRPr lang="en-US" altLang="ja-JP" sz="4400" dirty="0">
              <a:solidFill>
                <a:prstClr val="black"/>
              </a:solidFill>
            </a:endParaRPr>
          </a:p>
          <a:p>
            <a:r>
              <a:rPr lang="ja-JP" altLang="en-US" sz="4400" dirty="0">
                <a:solidFill>
                  <a:prstClr val="black"/>
                </a:solidFill>
              </a:rPr>
              <a:t>　　　　　事故防止及び事故発生時の</a:t>
            </a:r>
            <a:endParaRPr lang="en-US" altLang="ja-JP" sz="4400" dirty="0">
              <a:solidFill>
                <a:prstClr val="black"/>
              </a:solidFill>
            </a:endParaRPr>
          </a:p>
          <a:p>
            <a:r>
              <a:rPr lang="ja-JP" altLang="en-US" sz="4400" dirty="0">
                <a:solidFill>
                  <a:prstClr val="black"/>
                </a:solidFill>
              </a:rPr>
              <a:t>　　　　　対応のためのガイドライン</a:t>
            </a:r>
            <a:endParaRPr lang="en-US" altLang="ja-JP" sz="4400" dirty="0">
              <a:solidFill>
                <a:prstClr val="black"/>
              </a:solidFill>
            </a:endParaRPr>
          </a:p>
          <a:p>
            <a:r>
              <a:rPr lang="ja-JP" altLang="en-US" sz="1400" dirty="0">
                <a:solidFill>
                  <a:prstClr val="black"/>
                </a:solidFill>
              </a:rPr>
              <a:t>　　</a:t>
            </a:r>
            <a:endParaRPr lang="en-US" altLang="ja-JP" sz="1400" dirty="0">
              <a:solidFill>
                <a:prstClr val="black"/>
              </a:solidFill>
            </a:endParaRPr>
          </a:p>
          <a:p>
            <a:r>
              <a:rPr lang="ja-JP" altLang="en-US" sz="4000" dirty="0">
                <a:solidFill>
                  <a:prstClr val="black"/>
                </a:solidFill>
              </a:rPr>
              <a:t>　　第１節　教育・保育施設等における事故防止</a:t>
            </a:r>
            <a:endParaRPr lang="en-US" altLang="ja-JP" sz="4000" dirty="0">
              <a:solidFill>
                <a:prstClr val="black"/>
              </a:solidFill>
            </a:endParaRPr>
          </a:p>
          <a:p>
            <a:r>
              <a:rPr lang="ja-JP" altLang="en-US" sz="4000" dirty="0">
                <a:solidFill>
                  <a:prstClr val="black"/>
                </a:solidFill>
              </a:rPr>
              <a:t>　　　　　　　ガイドラインの理解　　　　　　　　　　　　　　　　　　　　</a:t>
            </a:r>
            <a:endParaRPr lang="en-US" altLang="ja-JP" sz="4000" dirty="0">
              <a:solidFill>
                <a:prstClr val="black"/>
              </a:solidFill>
            </a:endParaRPr>
          </a:p>
          <a:p>
            <a:r>
              <a:rPr lang="ja-JP" altLang="en-US" sz="4000" dirty="0">
                <a:solidFill>
                  <a:prstClr val="black"/>
                </a:solidFill>
              </a:rPr>
              <a:t>　　第２節　安全な環境づくりと安全の確認方法　　</a:t>
            </a:r>
          </a:p>
        </p:txBody>
      </p:sp>
      <p:sp>
        <p:nvSpPr>
          <p:cNvPr id="5" name="スライド番号プレースホルダー 4">
            <a:extLst>
              <a:ext uri="{FF2B5EF4-FFF2-40B4-BE49-F238E27FC236}">
                <a16:creationId xmlns:a16="http://schemas.microsoft.com/office/drawing/2014/main" id="{409A7694-7F63-5438-0422-C0459547D95F}"/>
              </a:ext>
            </a:extLst>
          </p:cNvPr>
          <p:cNvSpPr>
            <a:spLocks noGrp="1"/>
          </p:cNvSpPr>
          <p:nvPr>
            <p:ph type="sldNum" sz="quarter" idx="12"/>
          </p:nvPr>
        </p:nvSpPr>
        <p:spPr/>
        <p:txBody>
          <a:bodyPr/>
          <a:lstStyle/>
          <a:p>
            <a:fld id="{A67AB74B-77D1-4062-BF5A-F46B934054EB}" type="slidenum">
              <a:rPr lang="ja-JP" altLang="en-US" smtClean="0">
                <a:solidFill>
                  <a:prstClr val="black">
                    <a:tint val="75000"/>
                  </a:prstClr>
                </a:solidFill>
              </a:rPr>
              <a:pPr/>
              <a:t>2</a:t>
            </a:fld>
            <a:endParaRPr lang="ja-JP" altLang="en-US">
              <a:solidFill>
                <a:prstClr val="black">
                  <a:tint val="75000"/>
                </a:prstClr>
              </a:solidFill>
            </a:endParaRPr>
          </a:p>
        </p:txBody>
      </p:sp>
    </p:spTree>
    <p:extLst>
      <p:ext uri="{BB962C8B-B14F-4D97-AF65-F5344CB8AC3E}">
        <p14:creationId xmlns:p14="http://schemas.microsoft.com/office/powerpoint/2010/main" val="2940825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CA971E4-240A-4664-AC8C-3D7FFEBF76BA}"/>
              </a:ext>
            </a:extLst>
          </p:cNvPr>
          <p:cNvPicPr>
            <a:picLocks noChangeAspect="1"/>
          </p:cNvPicPr>
          <p:nvPr/>
        </p:nvPicPr>
        <p:blipFill rotWithShape="1">
          <a:blip r:embed="rId3"/>
          <a:srcRect t="4401" r="21400" b="13841"/>
          <a:stretch/>
        </p:blipFill>
        <p:spPr>
          <a:xfrm>
            <a:off x="4298950" y="368300"/>
            <a:ext cx="7486650" cy="6489700"/>
          </a:xfrm>
          <a:prstGeom prst="rect">
            <a:avLst/>
          </a:prstGeom>
        </p:spPr>
      </p:pic>
      <p:sp>
        <p:nvSpPr>
          <p:cNvPr id="3" name="テキスト ボックス 2">
            <a:extLst>
              <a:ext uri="{FF2B5EF4-FFF2-40B4-BE49-F238E27FC236}">
                <a16:creationId xmlns:a16="http://schemas.microsoft.com/office/drawing/2014/main" id="{2E03C2A1-666A-4C0B-8A22-28C48D1D1D2F}"/>
              </a:ext>
            </a:extLst>
          </p:cNvPr>
          <p:cNvSpPr txBox="1"/>
          <p:nvPr/>
        </p:nvSpPr>
        <p:spPr>
          <a:xfrm>
            <a:off x="850900" y="1841500"/>
            <a:ext cx="3962400" cy="3539430"/>
          </a:xfrm>
          <a:prstGeom prst="rect">
            <a:avLst/>
          </a:prstGeom>
          <a:noFill/>
        </p:spPr>
        <p:txBody>
          <a:bodyPr wrap="square" rtlCol="0">
            <a:spAutoFit/>
          </a:bodyPr>
          <a:lstStyle/>
          <a:p>
            <a:r>
              <a:rPr kumimoji="1" lang="ja-JP" altLang="en-US" sz="3200" dirty="0"/>
              <a:t>Ｐ：園児</a:t>
            </a:r>
            <a:endParaRPr kumimoji="1" lang="en-US" altLang="ja-JP" sz="3200" dirty="0"/>
          </a:p>
          <a:p>
            <a:r>
              <a:rPr lang="ja-JP" altLang="en-US" sz="3200" dirty="0"/>
              <a:t>Ｓ：マニュアル、規定</a:t>
            </a:r>
            <a:endParaRPr lang="en-US" altLang="ja-JP" sz="3200" dirty="0"/>
          </a:p>
          <a:p>
            <a:r>
              <a:rPr kumimoji="1" lang="ja-JP" altLang="en-US" sz="3200" dirty="0"/>
              <a:t>Ｈ：遊具、器具、設備</a:t>
            </a:r>
            <a:endParaRPr kumimoji="1" lang="en-US" altLang="ja-JP" sz="3200" dirty="0"/>
          </a:p>
          <a:p>
            <a:r>
              <a:rPr lang="ja-JP" altLang="en-US" sz="3200" dirty="0"/>
              <a:t>Ｅ：環境</a:t>
            </a:r>
            <a:endParaRPr lang="en-US" altLang="ja-JP" sz="3200" dirty="0"/>
          </a:p>
          <a:p>
            <a:r>
              <a:rPr kumimoji="1" lang="ja-JP" altLang="en-US" sz="3200" dirty="0"/>
              <a:t>Ｌ：当事者以外</a:t>
            </a:r>
            <a:endParaRPr kumimoji="1" lang="en-US" altLang="ja-JP" sz="3200" dirty="0"/>
          </a:p>
          <a:p>
            <a:r>
              <a:rPr lang="ja-JP" altLang="en-US" sz="3200" dirty="0"/>
              <a:t>Ｌ：当事者</a:t>
            </a:r>
            <a:endParaRPr lang="en-US" altLang="ja-JP" sz="3200" dirty="0"/>
          </a:p>
          <a:p>
            <a:r>
              <a:rPr lang="ja-JP" altLang="en-US" sz="3200" dirty="0"/>
              <a:t>ｍ：管理</a:t>
            </a:r>
            <a:endParaRPr kumimoji="1" lang="ja-JP" altLang="en-US" sz="3200" dirty="0"/>
          </a:p>
        </p:txBody>
      </p:sp>
      <p:sp>
        <p:nvSpPr>
          <p:cNvPr id="4" name="スライド番号プレースホルダー 3">
            <a:extLst>
              <a:ext uri="{FF2B5EF4-FFF2-40B4-BE49-F238E27FC236}">
                <a16:creationId xmlns:a16="http://schemas.microsoft.com/office/drawing/2014/main" id="{85142A05-910D-DEED-5926-75D38DB88BA4}"/>
              </a:ext>
            </a:extLst>
          </p:cNvPr>
          <p:cNvSpPr>
            <a:spLocks noGrp="1"/>
          </p:cNvSpPr>
          <p:nvPr>
            <p:ph type="sldNum" sz="quarter" idx="12"/>
          </p:nvPr>
        </p:nvSpPr>
        <p:spPr/>
        <p:txBody>
          <a:bodyPr/>
          <a:lstStyle/>
          <a:p>
            <a:fld id="{4D9BD82A-FD01-4816-BA64-43AC5E1A60A2}" type="slidenum">
              <a:rPr kumimoji="1" lang="ja-JP" altLang="en-US" smtClean="0"/>
              <a:t>20</a:t>
            </a:fld>
            <a:endParaRPr kumimoji="1" lang="ja-JP" altLang="en-US"/>
          </a:p>
        </p:txBody>
      </p:sp>
    </p:spTree>
    <p:extLst>
      <p:ext uri="{BB962C8B-B14F-4D97-AF65-F5344CB8AC3E}">
        <p14:creationId xmlns:p14="http://schemas.microsoft.com/office/powerpoint/2010/main" val="3999571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087223B-7820-44CD-ADA7-37DE825B1965}"/>
              </a:ext>
            </a:extLst>
          </p:cNvPr>
          <p:cNvPicPr>
            <a:picLocks noChangeAspect="1"/>
          </p:cNvPicPr>
          <p:nvPr/>
        </p:nvPicPr>
        <p:blipFill>
          <a:blip r:embed="rId3"/>
          <a:stretch>
            <a:fillRect/>
          </a:stretch>
        </p:blipFill>
        <p:spPr>
          <a:xfrm>
            <a:off x="1081457" y="195568"/>
            <a:ext cx="10029085" cy="6662432"/>
          </a:xfrm>
          <a:prstGeom prst="rect">
            <a:avLst/>
          </a:prstGeom>
        </p:spPr>
      </p:pic>
      <p:sp>
        <p:nvSpPr>
          <p:cNvPr id="3" name="テキスト ボックス 2">
            <a:extLst>
              <a:ext uri="{FF2B5EF4-FFF2-40B4-BE49-F238E27FC236}">
                <a16:creationId xmlns:a16="http://schemas.microsoft.com/office/drawing/2014/main" id="{AFA79D4C-B0CA-4007-8987-A393650FA73C}"/>
              </a:ext>
            </a:extLst>
          </p:cNvPr>
          <p:cNvSpPr txBox="1"/>
          <p:nvPr/>
        </p:nvSpPr>
        <p:spPr>
          <a:xfrm>
            <a:off x="8119693" y="6110932"/>
            <a:ext cx="3644900" cy="646331"/>
          </a:xfrm>
          <a:prstGeom prst="rect">
            <a:avLst/>
          </a:prstGeom>
          <a:noFill/>
        </p:spPr>
        <p:txBody>
          <a:bodyPr wrap="square" rtlCol="0">
            <a:spAutoFit/>
          </a:bodyPr>
          <a:lstStyle/>
          <a:p>
            <a:r>
              <a:rPr kumimoji="1" lang="ja-JP" altLang="en-US" dirty="0"/>
              <a:t>００００　　００００　　００００</a:t>
            </a:r>
            <a:endParaRPr kumimoji="1" lang="en-US" altLang="ja-JP" dirty="0"/>
          </a:p>
          <a:p>
            <a:r>
              <a:rPr lang="ja-JP" altLang="en-US" dirty="0"/>
              <a:t>００００　　００００　　００００</a:t>
            </a:r>
            <a:endParaRPr kumimoji="1" lang="ja-JP" altLang="en-US" dirty="0"/>
          </a:p>
        </p:txBody>
      </p:sp>
      <p:sp>
        <p:nvSpPr>
          <p:cNvPr id="5" name="テキスト ボックス 4">
            <a:extLst>
              <a:ext uri="{FF2B5EF4-FFF2-40B4-BE49-F238E27FC236}">
                <a16:creationId xmlns:a16="http://schemas.microsoft.com/office/drawing/2014/main" id="{875C3EAA-459F-4576-BFDB-8D4151CAD52F}"/>
              </a:ext>
            </a:extLst>
          </p:cNvPr>
          <p:cNvSpPr txBox="1"/>
          <p:nvPr/>
        </p:nvSpPr>
        <p:spPr>
          <a:xfrm>
            <a:off x="1930400" y="1330067"/>
            <a:ext cx="2565400" cy="923330"/>
          </a:xfrm>
          <a:prstGeom prst="rect">
            <a:avLst/>
          </a:prstGeom>
          <a:noFill/>
        </p:spPr>
        <p:txBody>
          <a:bodyPr wrap="square" rtlCol="0">
            <a:spAutoFit/>
          </a:bodyPr>
          <a:lstStyle/>
          <a:p>
            <a:r>
              <a:rPr kumimoji="1" lang="ja-JP" altLang="en-US" dirty="0"/>
              <a:t>・性格　</a:t>
            </a:r>
            <a:endParaRPr kumimoji="1" lang="en-US" altLang="ja-JP" dirty="0"/>
          </a:p>
          <a:p>
            <a:r>
              <a:rPr lang="ja-JP" altLang="en-US" dirty="0"/>
              <a:t>・</a:t>
            </a:r>
            <a:r>
              <a:rPr kumimoji="1" lang="ja-JP" altLang="en-US" dirty="0"/>
              <a:t>特徴</a:t>
            </a:r>
            <a:endParaRPr kumimoji="1" lang="en-US" altLang="ja-JP" dirty="0"/>
          </a:p>
          <a:p>
            <a:r>
              <a:rPr lang="ja-JP" altLang="en-US" dirty="0"/>
              <a:t>・心理的、精神的状態</a:t>
            </a:r>
            <a:endParaRPr kumimoji="1" lang="ja-JP" altLang="en-US" dirty="0"/>
          </a:p>
        </p:txBody>
      </p:sp>
      <p:sp>
        <p:nvSpPr>
          <p:cNvPr id="6" name="テキスト ボックス 5">
            <a:extLst>
              <a:ext uri="{FF2B5EF4-FFF2-40B4-BE49-F238E27FC236}">
                <a16:creationId xmlns:a16="http://schemas.microsoft.com/office/drawing/2014/main" id="{DF2566E6-223B-48F5-A66F-FC965CE68671}"/>
              </a:ext>
            </a:extLst>
          </p:cNvPr>
          <p:cNvSpPr txBox="1"/>
          <p:nvPr/>
        </p:nvSpPr>
        <p:spPr>
          <a:xfrm>
            <a:off x="2133600" y="3429000"/>
            <a:ext cx="2565400" cy="923330"/>
          </a:xfrm>
          <a:prstGeom prst="rect">
            <a:avLst/>
          </a:prstGeom>
          <a:noFill/>
        </p:spPr>
        <p:txBody>
          <a:bodyPr wrap="square" rtlCol="0">
            <a:spAutoFit/>
          </a:bodyPr>
          <a:lstStyle/>
          <a:p>
            <a:r>
              <a:rPr kumimoji="1" lang="ja-JP" altLang="en-US" dirty="0"/>
              <a:t>・遊具</a:t>
            </a:r>
            <a:endParaRPr kumimoji="1" lang="en-US" altLang="ja-JP" dirty="0"/>
          </a:p>
          <a:p>
            <a:r>
              <a:rPr lang="ja-JP" altLang="en-US" dirty="0"/>
              <a:t>・器具</a:t>
            </a:r>
            <a:endParaRPr lang="en-US" altLang="ja-JP" dirty="0"/>
          </a:p>
          <a:p>
            <a:r>
              <a:rPr kumimoji="1" lang="ja-JP" altLang="en-US" dirty="0"/>
              <a:t>・設備</a:t>
            </a:r>
          </a:p>
        </p:txBody>
      </p:sp>
      <p:sp>
        <p:nvSpPr>
          <p:cNvPr id="7" name="テキスト ボックス 6">
            <a:extLst>
              <a:ext uri="{FF2B5EF4-FFF2-40B4-BE49-F238E27FC236}">
                <a16:creationId xmlns:a16="http://schemas.microsoft.com/office/drawing/2014/main" id="{EC4FF919-EEC9-442E-AA43-CD60C19680CF}"/>
              </a:ext>
            </a:extLst>
          </p:cNvPr>
          <p:cNvSpPr txBox="1"/>
          <p:nvPr/>
        </p:nvSpPr>
        <p:spPr>
          <a:xfrm>
            <a:off x="1574800" y="5378363"/>
            <a:ext cx="2565400" cy="646331"/>
          </a:xfrm>
          <a:prstGeom prst="rect">
            <a:avLst/>
          </a:prstGeom>
          <a:noFill/>
        </p:spPr>
        <p:txBody>
          <a:bodyPr wrap="square" rtlCol="0">
            <a:spAutoFit/>
          </a:bodyPr>
          <a:lstStyle/>
          <a:p>
            <a:r>
              <a:rPr kumimoji="1" lang="ja-JP" altLang="en-US" dirty="0"/>
              <a:t>・マニュアルの有無</a:t>
            </a:r>
            <a:endParaRPr kumimoji="1" lang="en-US" altLang="ja-JP" dirty="0"/>
          </a:p>
          <a:p>
            <a:r>
              <a:rPr lang="ja-JP" altLang="en-US" dirty="0"/>
              <a:t>・規定</a:t>
            </a:r>
            <a:endParaRPr kumimoji="1" lang="ja-JP" altLang="en-US" dirty="0"/>
          </a:p>
        </p:txBody>
      </p:sp>
      <p:sp>
        <p:nvSpPr>
          <p:cNvPr id="8" name="テキスト ボックス 7">
            <a:extLst>
              <a:ext uri="{FF2B5EF4-FFF2-40B4-BE49-F238E27FC236}">
                <a16:creationId xmlns:a16="http://schemas.microsoft.com/office/drawing/2014/main" id="{15E7AD4E-FC74-473F-AC90-829831E4B396}"/>
              </a:ext>
            </a:extLst>
          </p:cNvPr>
          <p:cNvSpPr txBox="1"/>
          <p:nvPr/>
        </p:nvSpPr>
        <p:spPr>
          <a:xfrm>
            <a:off x="8013700" y="2853168"/>
            <a:ext cx="2565400" cy="923330"/>
          </a:xfrm>
          <a:prstGeom prst="rect">
            <a:avLst/>
          </a:prstGeom>
          <a:noFill/>
        </p:spPr>
        <p:txBody>
          <a:bodyPr wrap="square" rtlCol="0">
            <a:spAutoFit/>
          </a:bodyPr>
          <a:lstStyle/>
          <a:p>
            <a:r>
              <a:rPr kumimoji="1" lang="ja-JP" altLang="en-US" dirty="0"/>
              <a:t>・仕事の難しさ</a:t>
            </a:r>
            <a:endParaRPr kumimoji="1" lang="en-US" altLang="ja-JP" dirty="0"/>
          </a:p>
          <a:p>
            <a:r>
              <a:rPr lang="ja-JP" altLang="en-US" dirty="0"/>
              <a:t>・労働条件</a:t>
            </a:r>
            <a:endParaRPr lang="en-US" altLang="ja-JP" dirty="0"/>
          </a:p>
          <a:p>
            <a:r>
              <a:rPr kumimoji="1" lang="ja-JP" altLang="en-US" dirty="0"/>
              <a:t>・職場の雰囲気</a:t>
            </a:r>
          </a:p>
        </p:txBody>
      </p:sp>
      <p:sp>
        <p:nvSpPr>
          <p:cNvPr id="9" name="テキスト ボックス 8">
            <a:extLst>
              <a:ext uri="{FF2B5EF4-FFF2-40B4-BE49-F238E27FC236}">
                <a16:creationId xmlns:a16="http://schemas.microsoft.com/office/drawing/2014/main" id="{08093335-AD17-489C-AF74-587DA80FEF71}"/>
              </a:ext>
            </a:extLst>
          </p:cNvPr>
          <p:cNvSpPr txBox="1"/>
          <p:nvPr/>
        </p:nvSpPr>
        <p:spPr>
          <a:xfrm>
            <a:off x="4229100" y="5528919"/>
            <a:ext cx="2565400" cy="923330"/>
          </a:xfrm>
          <a:prstGeom prst="rect">
            <a:avLst/>
          </a:prstGeom>
          <a:noFill/>
        </p:spPr>
        <p:txBody>
          <a:bodyPr wrap="square" rtlCol="0">
            <a:spAutoFit/>
          </a:bodyPr>
          <a:lstStyle/>
          <a:p>
            <a:r>
              <a:rPr lang="ja-JP" altLang="en-US" dirty="0"/>
              <a:t>・関わったスタッフ</a:t>
            </a:r>
            <a:endParaRPr lang="en-US" altLang="ja-JP" dirty="0"/>
          </a:p>
          <a:p>
            <a:r>
              <a:rPr lang="ja-JP" altLang="en-US" dirty="0"/>
              <a:t>・園児の要因</a:t>
            </a:r>
            <a:endParaRPr lang="en-US" altLang="ja-JP" dirty="0"/>
          </a:p>
          <a:p>
            <a:endParaRPr kumimoji="1" lang="ja-JP" altLang="en-US" dirty="0"/>
          </a:p>
        </p:txBody>
      </p:sp>
      <p:sp>
        <p:nvSpPr>
          <p:cNvPr id="10" name="テキスト ボックス 9">
            <a:extLst>
              <a:ext uri="{FF2B5EF4-FFF2-40B4-BE49-F238E27FC236}">
                <a16:creationId xmlns:a16="http://schemas.microsoft.com/office/drawing/2014/main" id="{7609A42B-89E2-4625-B29D-136AC3CEDF1D}"/>
              </a:ext>
            </a:extLst>
          </p:cNvPr>
          <p:cNvSpPr txBox="1"/>
          <p:nvPr/>
        </p:nvSpPr>
        <p:spPr>
          <a:xfrm>
            <a:off x="7473950" y="4855584"/>
            <a:ext cx="1593850" cy="646331"/>
          </a:xfrm>
          <a:prstGeom prst="rect">
            <a:avLst/>
          </a:prstGeom>
          <a:noFill/>
        </p:spPr>
        <p:txBody>
          <a:bodyPr wrap="square" rtlCol="0">
            <a:spAutoFit/>
          </a:bodyPr>
          <a:lstStyle/>
          <a:p>
            <a:r>
              <a:rPr kumimoji="1" lang="ja-JP" altLang="en-US" dirty="0"/>
              <a:t>・心理状態</a:t>
            </a:r>
            <a:endParaRPr kumimoji="1" lang="en-US" altLang="ja-JP" dirty="0"/>
          </a:p>
          <a:p>
            <a:r>
              <a:rPr lang="ja-JP" altLang="en-US" dirty="0"/>
              <a:t>・経験　</a:t>
            </a:r>
            <a:r>
              <a:rPr kumimoji="1" lang="ja-JP" altLang="en-US" dirty="0"/>
              <a:t>・知識</a:t>
            </a:r>
          </a:p>
        </p:txBody>
      </p:sp>
      <p:sp>
        <p:nvSpPr>
          <p:cNvPr id="11" name="テキスト ボックス 10">
            <a:extLst>
              <a:ext uri="{FF2B5EF4-FFF2-40B4-BE49-F238E27FC236}">
                <a16:creationId xmlns:a16="http://schemas.microsoft.com/office/drawing/2014/main" id="{403A4447-DF8B-4AF3-9584-DFF961064285}"/>
              </a:ext>
            </a:extLst>
          </p:cNvPr>
          <p:cNvSpPr txBox="1"/>
          <p:nvPr/>
        </p:nvSpPr>
        <p:spPr>
          <a:xfrm>
            <a:off x="9448800" y="4643633"/>
            <a:ext cx="2565400" cy="923330"/>
          </a:xfrm>
          <a:prstGeom prst="rect">
            <a:avLst/>
          </a:prstGeom>
          <a:noFill/>
        </p:spPr>
        <p:txBody>
          <a:bodyPr wrap="square" rtlCol="0">
            <a:spAutoFit/>
          </a:bodyPr>
          <a:lstStyle/>
          <a:p>
            <a:r>
              <a:rPr kumimoji="1" lang="ja-JP" altLang="en-US" dirty="0"/>
              <a:t>・職場の</a:t>
            </a:r>
            <a:endParaRPr kumimoji="1" lang="en-US" altLang="ja-JP" dirty="0"/>
          </a:p>
          <a:p>
            <a:r>
              <a:rPr lang="ja-JP" altLang="en-US" dirty="0"/>
              <a:t>　　</a:t>
            </a:r>
            <a:r>
              <a:rPr kumimoji="1" lang="ja-JP" altLang="en-US" dirty="0"/>
              <a:t>雰囲気づくり</a:t>
            </a:r>
            <a:endParaRPr kumimoji="1" lang="en-US" altLang="ja-JP" dirty="0"/>
          </a:p>
          <a:p>
            <a:r>
              <a:rPr lang="ja-JP" altLang="en-US" dirty="0"/>
              <a:t>・安全教育不足</a:t>
            </a:r>
            <a:endParaRPr kumimoji="1" lang="ja-JP" altLang="en-US" dirty="0"/>
          </a:p>
        </p:txBody>
      </p:sp>
      <p:sp>
        <p:nvSpPr>
          <p:cNvPr id="4" name="スライド番号プレースホルダー 3">
            <a:extLst>
              <a:ext uri="{FF2B5EF4-FFF2-40B4-BE49-F238E27FC236}">
                <a16:creationId xmlns:a16="http://schemas.microsoft.com/office/drawing/2014/main" id="{151B69DC-1B73-46FC-EA70-2386A1EF584F}"/>
              </a:ext>
            </a:extLst>
          </p:cNvPr>
          <p:cNvSpPr>
            <a:spLocks noGrp="1"/>
          </p:cNvSpPr>
          <p:nvPr>
            <p:ph type="sldNum" sz="quarter" idx="12"/>
          </p:nvPr>
        </p:nvSpPr>
        <p:spPr/>
        <p:txBody>
          <a:bodyPr/>
          <a:lstStyle/>
          <a:p>
            <a:fld id="{4D9BD82A-FD01-4816-BA64-43AC5E1A60A2}" type="slidenum">
              <a:rPr kumimoji="1" lang="ja-JP" altLang="en-US" smtClean="0"/>
              <a:t>21</a:t>
            </a:fld>
            <a:endParaRPr kumimoji="1" lang="ja-JP" altLang="en-US"/>
          </a:p>
        </p:txBody>
      </p:sp>
    </p:spTree>
    <p:extLst>
      <p:ext uri="{BB962C8B-B14F-4D97-AF65-F5344CB8AC3E}">
        <p14:creationId xmlns:p14="http://schemas.microsoft.com/office/powerpoint/2010/main" val="420140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22842" y="928387"/>
            <a:ext cx="11069158" cy="2800767"/>
          </a:xfrm>
          <a:prstGeom prst="rect">
            <a:avLst/>
          </a:prstGeom>
          <a:noFill/>
        </p:spPr>
        <p:txBody>
          <a:bodyPr wrap="square" rtlCol="0">
            <a:spAutoFit/>
          </a:bodyPr>
          <a:lstStyle/>
          <a:p>
            <a:r>
              <a:rPr lang="ja-JP" altLang="en-US" sz="4800" dirty="0">
                <a:solidFill>
                  <a:prstClr val="black"/>
                </a:solidFill>
              </a:rPr>
              <a:t>第２節　</a:t>
            </a:r>
            <a:endParaRPr lang="en-US" altLang="ja-JP" sz="4800" dirty="0">
              <a:solidFill>
                <a:prstClr val="black"/>
              </a:solidFill>
            </a:endParaRPr>
          </a:p>
          <a:p>
            <a:r>
              <a:rPr lang="ja-JP" altLang="en-US" sz="2000" dirty="0">
                <a:solidFill>
                  <a:prstClr val="black"/>
                </a:solidFill>
              </a:rPr>
              <a:t>　　　　</a:t>
            </a:r>
            <a:endParaRPr lang="en-US" altLang="ja-JP" sz="2000" dirty="0">
              <a:solidFill>
                <a:prstClr val="black"/>
              </a:solidFill>
            </a:endParaRPr>
          </a:p>
          <a:p>
            <a:r>
              <a:rPr lang="ja-JP" altLang="en-US" sz="4800" dirty="0">
                <a:solidFill>
                  <a:prstClr val="black"/>
                </a:solidFill>
              </a:rPr>
              <a:t>　　　</a:t>
            </a:r>
            <a:r>
              <a:rPr lang="ja-JP" altLang="en-US" sz="5400" dirty="0">
                <a:solidFill>
                  <a:prstClr val="black"/>
                </a:solidFill>
              </a:rPr>
              <a:t>安全な環境づくりと</a:t>
            </a:r>
            <a:endParaRPr lang="en-US" altLang="ja-JP" sz="5400" dirty="0">
              <a:solidFill>
                <a:prstClr val="black"/>
              </a:solidFill>
            </a:endParaRPr>
          </a:p>
          <a:p>
            <a:r>
              <a:rPr lang="ja-JP" altLang="en-US" sz="5400" dirty="0">
                <a:solidFill>
                  <a:prstClr val="black"/>
                </a:solidFill>
              </a:rPr>
              <a:t>　　　　　　　　　安全の確認方法</a:t>
            </a:r>
            <a:endParaRPr lang="ja-JP" altLang="en-US" dirty="0">
              <a:solidFill>
                <a:prstClr val="black"/>
              </a:solidFill>
            </a:endParaRPr>
          </a:p>
        </p:txBody>
      </p:sp>
      <p:pic>
        <p:nvPicPr>
          <p:cNvPr id="7" name="図 6"/>
          <p:cNvPicPr>
            <a:picLocks noChangeAspect="1"/>
          </p:cNvPicPr>
          <p:nvPr/>
        </p:nvPicPr>
        <p:blipFill>
          <a:blip r:embed="rId2"/>
          <a:stretch>
            <a:fillRect/>
          </a:stretch>
        </p:blipFill>
        <p:spPr>
          <a:xfrm>
            <a:off x="734606" y="3855801"/>
            <a:ext cx="10662828" cy="2499577"/>
          </a:xfrm>
          <a:prstGeom prst="rect">
            <a:avLst/>
          </a:prstGeom>
        </p:spPr>
      </p:pic>
      <p:sp>
        <p:nvSpPr>
          <p:cNvPr id="3" name="スライド番号プレースホルダー 2">
            <a:extLst>
              <a:ext uri="{FF2B5EF4-FFF2-40B4-BE49-F238E27FC236}">
                <a16:creationId xmlns:a16="http://schemas.microsoft.com/office/drawing/2014/main" id="{324C7606-75F9-DA66-D17E-935435EB0398}"/>
              </a:ext>
            </a:extLst>
          </p:cNvPr>
          <p:cNvSpPr>
            <a:spLocks noGrp="1"/>
          </p:cNvSpPr>
          <p:nvPr>
            <p:ph type="sldNum" sz="quarter" idx="12"/>
          </p:nvPr>
        </p:nvSpPr>
        <p:spPr/>
        <p:txBody>
          <a:bodyPr/>
          <a:lstStyle/>
          <a:p>
            <a:fld id="{A67AB74B-77D1-4062-BF5A-F46B934054EB}" type="slidenum">
              <a:rPr lang="ja-JP" altLang="en-US" smtClean="0">
                <a:solidFill>
                  <a:prstClr val="black">
                    <a:tint val="75000"/>
                  </a:prstClr>
                </a:solidFill>
              </a:rPr>
              <a:pPr/>
              <a:t>22</a:t>
            </a:fld>
            <a:endParaRPr lang="ja-JP" altLang="en-US">
              <a:solidFill>
                <a:prstClr val="black">
                  <a:tint val="75000"/>
                </a:prstClr>
              </a:solidFill>
            </a:endParaRPr>
          </a:p>
        </p:txBody>
      </p:sp>
    </p:spTree>
    <p:extLst>
      <p:ext uri="{BB962C8B-B14F-4D97-AF65-F5344CB8AC3E}">
        <p14:creationId xmlns:p14="http://schemas.microsoft.com/office/powerpoint/2010/main" val="870798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0820" y="-104931"/>
            <a:ext cx="3740384" cy="1870193"/>
          </a:xfrm>
          <a:prstGeom prst="rect">
            <a:avLst/>
          </a:prstGeom>
        </p:spPr>
      </p:pic>
      <p:sp>
        <p:nvSpPr>
          <p:cNvPr id="4" name="テキスト ボックス 3"/>
          <p:cNvSpPr txBox="1"/>
          <p:nvPr/>
        </p:nvSpPr>
        <p:spPr>
          <a:xfrm>
            <a:off x="360842" y="697960"/>
            <a:ext cx="11081858" cy="5940088"/>
          </a:xfrm>
          <a:prstGeom prst="rect">
            <a:avLst/>
          </a:prstGeom>
          <a:noFill/>
        </p:spPr>
        <p:txBody>
          <a:bodyPr wrap="square" rtlCol="0">
            <a:spAutoFit/>
          </a:bodyPr>
          <a:lstStyle/>
          <a:p>
            <a:r>
              <a:rPr lang="ja-JP" altLang="en-US" sz="4800" dirty="0">
                <a:solidFill>
                  <a:prstClr val="black"/>
                </a:solidFill>
              </a:rPr>
              <a:t>この節のねらい</a:t>
            </a:r>
            <a:endParaRPr lang="en-US" altLang="ja-JP" sz="4000" dirty="0">
              <a:solidFill>
                <a:prstClr val="black"/>
              </a:solidFill>
            </a:endParaRPr>
          </a:p>
          <a:p>
            <a:r>
              <a:rPr lang="ja-JP" altLang="en-US" sz="2000" dirty="0">
                <a:solidFill>
                  <a:prstClr val="black"/>
                </a:solidFill>
              </a:rPr>
              <a:t>　</a:t>
            </a:r>
            <a:endParaRPr lang="en-US" altLang="ja-JP" sz="2000" dirty="0">
              <a:solidFill>
                <a:prstClr val="black"/>
              </a:solidFill>
            </a:endParaRPr>
          </a:p>
          <a:p>
            <a:r>
              <a:rPr lang="ja-JP" altLang="en-US" sz="3600" dirty="0">
                <a:solidFill>
                  <a:prstClr val="black"/>
                </a:solidFill>
              </a:rPr>
              <a:t>　☆教育・保育環境で特に重大な事故が発生しやすい</a:t>
            </a:r>
            <a:endParaRPr lang="en-US" altLang="ja-JP" sz="3600" dirty="0">
              <a:solidFill>
                <a:prstClr val="black"/>
              </a:solidFill>
            </a:endParaRPr>
          </a:p>
          <a:p>
            <a:r>
              <a:rPr lang="ja-JP" altLang="en-US" sz="3600" dirty="0">
                <a:solidFill>
                  <a:prstClr val="black"/>
                </a:solidFill>
              </a:rPr>
              <a:t>　　　場所を理解し、ほかの職員に説明できる　</a:t>
            </a:r>
            <a:endParaRPr lang="en-US" altLang="ja-JP" sz="3600" dirty="0">
              <a:solidFill>
                <a:prstClr val="black"/>
              </a:solidFill>
            </a:endParaRPr>
          </a:p>
          <a:p>
            <a:r>
              <a:rPr lang="ja-JP" altLang="en-US" sz="1200" dirty="0">
                <a:solidFill>
                  <a:prstClr val="black"/>
                </a:solidFill>
              </a:rPr>
              <a:t>　　</a:t>
            </a:r>
            <a:endParaRPr lang="en-US" altLang="ja-JP" sz="1200" dirty="0">
              <a:solidFill>
                <a:prstClr val="black"/>
              </a:solidFill>
            </a:endParaRPr>
          </a:p>
          <a:p>
            <a:r>
              <a:rPr lang="ja-JP" altLang="en-US" sz="3600" dirty="0">
                <a:solidFill>
                  <a:prstClr val="black"/>
                </a:solidFill>
              </a:rPr>
              <a:t>　☆重大な事故が発生しやすい場面について、ガイド</a:t>
            </a:r>
            <a:endParaRPr lang="en-US" altLang="ja-JP" sz="3600" dirty="0">
              <a:solidFill>
                <a:prstClr val="black"/>
              </a:solidFill>
            </a:endParaRPr>
          </a:p>
          <a:p>
            <a:r>
              <a:rPr lang="ja-JP" altLang="en-US" sz="3600" dirty="0">
                <a:solidFill>
                  <a:prstClr val="black"/>
                </a:solidFill>
              </a:rPr>
              <a:t>　　　ラインで例示されている注意すべきポイントが理解</a:t>
            </a:r>
            <a:endParaRPr lang="en-US" altLang="ja-JP" sz="3600" dirty="0">
              <a:solidFill>
                <a:prstClr val="black"/>
              </a:solidFill>
            </a:endParaRPr>
          </a:p>
          <a:p>
            <a:r>
              <a:rPr lang="ja-JP" altLang="en-US" sz="3600" dirty="0">
                <a:solidFill>
                  <a:prstClr val="black"/>
                </a:solidFill>
              </a:rPr>
              <a:t>　　　できる。</a:t>
            </a:r>
            <a:endParaRPr lang="en-US" altLang="ja-JP" sz="3600" dirty="0">
              <a:solidFill>
                <a:prstClr val="black"/>
              </a:solidFill>
            </a:endParaRPr>
          </a:p>
          <a:p>
            <a:r>
              <a:rPr lang="ja-JP" altLang="en-US" sz="1200" dirty="0">
                <a:solidFill>
                  <a:prstClr val="black"/>
                </a:solidFill>
              </a:rPr>
              <a:t>　　</a:t>
            </a:r>
            <a:endParaRPr lang="en-US" altLang="ja-JP" sz="1200" dirty="0">
              <a:solidFill>
                <a:prstClr val="black"/>
              </a:solidFill>
            </a:endParaRPr>
          </a:p>
          <a:p>
            <a:r>
              <a:rPr lang="ja-JP" altLang="en-US" sz="3600" dirty="0">
                <a:solidFill>
                  <a:prstClr val="black"/>
                </a:solidFill>
              </a:rPr>
              <a:t>　☆重大な事故が発生しやすい場面について、自施設の</a:t>
            </a:r>
            <a:endParaRPr lang="en-US" altLang="ja-JP" sz="3600" dirty="0">
              <a:solidFill>
                <a:prstClr val="black"/>
              </a:solidFill>
            </a:endParaRPr>
          </a:p>
          <a:p>
            <a:r>
              <a:rPr lang="ja-JP" altLang="en-US" sz="3600" dirty="0">
                <a:solidFill>
                  <a:prstClr val="black"/>
                </a:solidFill>
              </a:rPr>
              <a:t>　　　問題点と対策についてほかの職員と話し合うこと</a:t>
            </a:r>
            <a:endParaRPr lang="en-US" altLang="ja-JP" sz="3600" dirty="0">
              <a:solidFill>
                <a:prstClr val="black"/>
              </a:solidFill>
            </a:endParaRPr>
          </a:p>
          <a:p>
            <a:r>
              <a:rPr lang="ja-JP" altLang="en-US" sz="3600" dirty="0">
                <a:solidFill>
                  <a:prstClr val="black"/>
                </a:solidFill>
              </a:rPr>
              <a:t>　　　できる　</a:t>
            </a:r>
            <a:endParaRPr lang="en-US" altLang="ja-JP" sz="3600" dirty="0">
              <a:solidFill>
                <a:prstClr val="black"/>
              </a:solidFill>
            </a:endParaRPr>
          </a:p>
        </p:txBody>
      </p:sp>
      <p:sp>
        <p:nvSpPr>
          <p:cNvPr id="2" name="スライド番号プレースホルダー 1">
            <a:extLst>
              <a:ext uri="{FF2B5EF4-FFF2-40B4-BE49-F238E27FC236}">
                <a16:creationId xmlns:a16="http://schemas.microsoft.com/office/drawing/2014/main" id="{4DB8E0B2-10A4-C069-36D2-73B428CFC885}"/>
              </a:ext>
            </a:extLst>
          </p:cNvPr>
          <p:cNvSpPr>
            <a:spLocks noGrp="1"/>
          </p:cNvSpPr>
          <p:nvPr>
            <p:ph type="sldNum" sz="quarter" idx="12"/>
          </p:nvPr>
        </p:nvSpPr>
        <p:spPr/>
        <p:txBody>
          <a:bodyPr/>
          <a:lstStyle/>
          <a:p>
            <a:fld id="{4D9BD82A-FD01-4816-BA64-43AC5E1A60A2}" type="slidenum">
              <a:rPr kumimoji="1" lang="ja-JP" altLang="en-US" smtClean="0"/>
              <a:t>23</a:t>
            </a:fld>
            <a:endParaRPr kumimoji="1" lang="ja-JP" altLang="en-US"/>
          </a:p>
        </p:txBody>
      </p:sp>
    </p:spTree>
    <p:extLst>
      <p:ext uri="{BB962C8B-B14F-4D97-AF65-F5344CB8AC3E}">
        <p14:creationId xmlns:p14="http://schemas.microsoft.com/office/powerpoint/2010/main" val="1945010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56373" y="1089591"/>
            <a:ext cx="11069158"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演習１　　　　</a:t>
            </a:r>
            <a:endParaRPr kumimoji="1" lang="en-US" altLang="ja-JP" sz="4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保育所で起こる死亡事故には</a:t>
            </a:r>
            <a:endParaRPr kumimoji="1" lang="en-US" altLang="ja-JP" sz="4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4800" dirty="0">
                <a:solidFill>
                  <a:prstClr val="black"/>
                </a:solidFill>
                <a:latin typeface="Calibri" panose="020F0502020204030204"/>
                <a:ea typeface="ＭＳ Ｐゴシック" panose="020B0600070205080204" pitchFamily="50" charset="-128"/>
              </a:rPr>
              <a:t>　　　どのようなものがあるか、グルー</a:t>
            </a:r>
            <a:endParaRPr lang="en-US" altLang="ja-JP" sz="4800" dirty="0">
              <a:solidFill>
                <a:prstClr val="black"/>
              </a:solidFill>
              <a:latin typeface="Calibri" panose="020F0502020204030204"/>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4800" dirty="0">
                <a:solidFill>
                  <a:prstClr val="black"/>
                </a:solidFill>
                <a:latin typeface="Calibri" panose="020F0502020204030204"/>
                <a:ea typeface="ＭＳ Ｐゴシック" panose="020B0600070205080204" pitchFamily="50" charset="-128"/>
              </a:rPr>
              <a:t>　　　プ内で話し合ってみましょう</a:t>
            </a:r>
            <a:r>
              <a:rPr kumimoji="1" lang="ja-JP" altLang="en-US" sz="4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4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1" lang="en-US" altLang="ja-JP" sz="4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1" lang="en-US" altLang="ja-JP" sz="4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1" lang="en-US" altLang="ja-JP" sz="4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 name="テキスト ボックス 2"/>
          <p:cNvSpPr txBox="1"/>
          <p:nvPr/>
        </p:nvSpPr>
        <p:spPr>
          <a:xfrm>
            <a:off x="656491" y="413097"/>
            <a:ext cx="446649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テキスト</a:t>
            </a:r>
            <a:r>
              <a:rPr lang="ja-JP" altLang="en-US" sz="3200" dirty="0">
                <a:solidFill>
                  <a:prstClr val="black"/>
                </a:solidFill>
                <a:latin typeface="Calibri" panose="020F0502020204030204"/>
                <a:ea typeface="ＭＳ Ｐゴシック" panose="020B0600070205080204" pitchFamily="50" charset="-128"/>
              </a:rPr>
              <a:t>１００</a:t>
            </a:r>
            <a:r>
              <a:rPr kumimoji="1" lang="ja-JP"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ページ</a:t>
            </a:r>
            <a:endParaRPr kumimoji="1"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3235" y="4120365"/>
            <a:ext cx="3552392" cy="2327193"/>
          </a:xfrm>
          <a:prstGeom prst="ellipse">
            <a:avLst/>
          </a:prstGeom>
          <a:ln>
            <a:noFill/>
          </a:ln>
          <a:effectLst>
            <a:softEdge rad="112500"/>
          </a:effectLst>
        </p:spPr>
      </p:pic>
      <p:sp>
        <p:nvSpPr>
          <p:cNvPr id="4" name="スライド番号プレースホルダー 3">
            <a:extLst>
              <a:ext uri="{FF2B5EF4-FFF2-40B4-BE49-F238E27FC236}">
                <a16:creationId xmlns:a16="http://schemas.microsoft.com/office/drawing/2014/main" id="{96629CAE-F760-053D-B48F-A547FAD80356}"/>
              </a:ext>
            </a:extLst>
          </p:cNvPr>
          <p:cNvSpPr>
            <a:spLocks noGrp="1"/>
          </p:cNvSpPr>
          <p:nvPr>
            <p:ph type="sldNum" sz="quarter" idx="12"/>
          </p:nvPr>
        </p:nvSpPr>
        <p:spPr/>
        <p:txBody>
          <a:bodyPr/>
          <a:lstStyle/>
          <a:p>
            <a:fld id="{4D9BD82A-FD01-4816-BA64-43AC5E1A60A2}" type="slidenum">
              <a:rPr kumimoji="1" lang="ja-JP" altLang="en-US" smtClean="0"/>
              <a:t>24</a:t>
            </a:fld>
            <a:endParaRPr kumimoji="1" lang="ja-JP" altLang="en-US"/>
          </a:p>
        </p:txBody>
      </p:sp>
    </p:spTree>
    <p:extLst>
      <p:ext uri="{BB962C8B-B14F-4D97-AF65-F5344CB8AC3E}">
        <p14:creationId xmlns:p14="http://schemas.microsoft.com/office/powerpoint/2010/main" val="742471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85447" y="1859340"/>
            <a:ext cx="11069158" cy="3046988"/>
          </a:xfrm>
          <a:prstGeom prst="rect">
            <a:avLst/>
          </a:prstGeom>
          <a:noFill/>
        </p:spPr>
        <p:txBody>
          <a:bodyPr wrap="square" rtlCol="0">
            <a:spAutoFit/>
          </a:bodyPr>
          <a:lstStyle/>
          <a:p>
            <a:r>
              <a:rPr lang="ja-JP" altLang="en-US" sz="4800" dirty="0">
                <a:solidFill>
                  <a:prstClr val="black"/>
                </a:solidFill>
              </a:rPr>
              <a:t>演習２　　重大事故防止だけでなく、</a:t>
            </a:r>
            <a:endParaRPr lang="en-US" altLang="ja-JP" sz="4800" dirty="0">
              <a:solidFill>
                <a:prstClr val="black"/>
              </a:solidFill>
            </a:endParaRPr>
          </a:p>
          <a:p>
            <a:r>
              <a:rPr lang="ja-JP" altLang="en-US" sz="4800" dirty="0">
                <a:solidFill>
                  <a:prstClr val="black"/>
                </a:solidFill>
              </a:rPr>
              <a:t>　　　　　事故発生時を想定した対策を</a:t>
            </a:r>
            <a:endParaRPr lang="en-US" altLang="ja-JP" sz="4800" dirty="0">
              <a:solidFill>
                <a:prstClr val="black"/>
              </a:solidFill>
            </a:endParaRPr>
          </a:p>
          <a:p>
            <a:r>
              <a:rPr lang="ja-JP" altLang="en-US" sz="4800" dirty="0">
                <a:solidFill>
                  <a:prstClr val="black"/>
                </a:solidFill>
              </a:rPr>
              <a:t>　　　　　立てておくことの重要性につい</a:t>
            </a:r>
            <a:endParaRPr lang="en-US" altLang="ja-JP" sz="4800" dirty="0">
              <a:solidFill>
                <a:prstClr val="black"/>
              </a:solidFill>
            </a:endParaRPr>
          </a:p>
          <a:p>
            <a:r>
              <a:rPr lang="ja-JP" altLang="en-US" sz="4800" dirty="0">
                <a:solidFill>
                  <a:prstClr val="black"/>
                </a:solidFill>
              </a:rPr>
              <a:t>　　　　　</a:t>
            </a:r>
            <a:r>
              <a:rPr lang="ja-JP" altLang="en-US" sz="4800" dirty="0" err="1">
                <a:solidFill>
                  <a:prstClr val="black"/>
                </a:solidFill>
              </a:rPr>
              <a:t>て</a:t>
            </a:r>
            <a:r>
              <a:rPr lang="ja-JP" altLang="en-US" sz="4800" dirty="0">
                <a:solidFill>
                  <a:prstClr val="black"/>
                </a:solidFill>
              </a:rPr>
              <a:t>話し合ってみましょう。</a:t>
            </a:r>
            <a:endParaRPr lang="ja-JP" altLang="en-US" dirty="0">
              <a:solidFill>
                <a:prstClr val="black"/>
              </a:solidFill>
            </a:endParaRPr>
          </a:p>
        </p:txBody>
      </p:sp>
      <p:sp>
        <p:nvSpPr>
          <p:cNvPr id="3" name="テキスト ボックス 2"/>
          <p:cNvSpPr txBox="1"/>
          <p:nvPr/>
        </p:nvSpPr>
        <p:spPr>
          <a:xfrm>
            <a:off x="656491" y="413097"/>
            <a:ext cx="4466493" cy="584775"/>
          </a:xfrm>
          <a:prstGeom prst="rect">
            <a:avLst/>
          </a:prstGeom>
          <a:noFill/>
        </p:spPr>
        <p:txBody>
          <a:bodyPr wrap="square" rtlCol="0">
            <a:spAutoFit/>
          </a:bodyPr>
          <a:lstStyle/>
          <a:p>
            <a:r>
              <a:rPr lang="ja-JP" altLang="en-US" sz="3200" dirty="0">
                <a:solidFill>
                  <a:prstClr val="black"/>
                </a:solidFill>
              </a:rPr>
              <a:t>テキスト１００ページ</a:t>
            </a:r>
            <a:endParaRPr lang="en-US" altLang="ja-JP" sz="3200" dirty="0">
              <a:solidFill>
                <a:prstClr val="black"/>
              </a:solidFill>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9804" y="5510260"/>
            <a:ext cx="2838450" cy="838200"/>
          </a:xfrm>
          <a:prstGeom prst="rect">
            <a:avLst/>
          </a:prstGeom>
        </p:spPr>
      </p:pic>
      <p:sp>
        <p:nvSpPr>
          <p:cNvPr id="4" name="スライド番号プレースホルダー 3">
            <a:extLst>
              <a:ext uri="{FF2B5EF4-FFF2-40B4-BE49-F238E27FC236}">
                <a16:creationId xmlns:a16="http://schemas.microsoft.com/office/drawing/2014/main" id="{1DAB1152-96C7-4B6A-25C6-AD275D87105A}"/>
              </a:ext>
            </a:extLst>
          </p:cNvPr>
          <p:cNvSpPr>
            <a:spLocks noGrp="1"/>
          </p:cNvSpPr>
          <p:nvPr>
            <p:ph type="sldNum" sz="quarter" idx="12"/>
          </p:nvPr>
        </p:nvSpPr>
        <p:spPr/>
        <p:txBody>
          <a:bodyPr/>
          <a:lstStyle/>
          <a:p>
            <a:fld id="{4D9BD82A-FD01-4816-BA64-43AC5E1A60A2}" type="slidenum">
              <a:rPr kumimoji="1" lang="ja-JP" altLang="en-US" smtClean="0"/>
              <a:t>25</a:t>
            </a:fld>
            <a:endParaRPr kumimoji="1" lang="ja-JP" altLang="en-US"/>
          </a:p>
        </p:txBody>
      </p:sp>
    </p:spTree>
    <p:extLst>
      <p:ext uri="{BB962C8B-B14F-4D97-AF65-F5344CB8AC3E}">
        <p14:creationId xmlns:p14="http://schemas.microsoft.com/office/powerpoint/2010/main" val="1044570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11073" y="2018951"/>
            <a:ext cx="11101753" cy="4031873"/>
          </a:xfrm>
          <a:prstGeom prst="rect">
            <a:avLst/>
          </a:prstGeom>
          <a:noFill/>
        </p:spPr>
        <p:txBody>
          <a:bodyPr wrap="square" rtlCol="0">
            <a:spAutoFit/>
          </a:bodyPr>
          <a:lstStyle/>
          <a:p>
            <a:r>
              <a:rPr lang="ja-JP" altLang="en-US" sz="4000" dirty="0">
                <a:solidFill>
                  <a:prstClr val="black"/>
                </a:solidFill>
              </a:rPr>
              <a:t>　重大事故が発生しやすい場面</a:t>
            </a:r>
            <a:endParaRPr lang="en-US" altLang="ja-JP" sz="4000" dirty="0">
              <a:solidFill>
                <a:prstClr val="black"/>
              </a:solidFill>
            </a:endParaRPr>
          </a:p>
          <a:p>
            <a:r>
              <a:rPr lang="ja-JP" altLang="en-US" sz="1600" dirty="0">
                <a:solidFill>
                  <a:prstClr val="black"/>
                </a:solidFill>
              </a:rPr>
              <a:t>　　　</a:t>
            </a:r>
            <a:endParaRPr lang="en-US" altLang="ja-JP" sz="1600" dirty="0">
              <a:solidFill>
                <a:prstClr val="black"/>
              </a:solidFill>
            </a:endParaRPr>
          </a:p>
          <a:p>
            <a:r>
              <a:rPr lang="ja-JP" altLang="en-US" sz="4000" dirty="0">
                <a:solidFill>
                  <a:prstClr val="black"/>
                </a:solidFill>
              </a:rPr>
              <a:t>　　　①睡眠中の窒息</a:t>
            </a:r>
            <a:endParaRPr lang="en-US" altLang="ja-JP" sz="4000" dirty="0">
              <a:solidFill>
                <a:prstClr val="black"/>
              </a:solidFill>
            </a:endParaRPr>
          </a:p>
          <a:p>
            <a:r>
              <a:rPr lang="ja-JP" altLang="en-US" sz="4000" dirty="0">
                <a:solidFill>
                  <a:prstClr val="black"/>
                </a:solidFill>
              </a:rPr>
              <a:t>　　　②プール活動・水遊び中の溺水</a:t>
            </a:r>
            <a:endParaRPr lang="en-US" altLang="ja-JP" sz="4000" dirty="0">
              <a:solidFill>
                <a:prstClr val="black"/>
              </a:solidFill>
            </a:endParaRPr>
          </a:p>
          <a:p>
            <a:r>
              <a:rPr lang="ja-JP" altLang="en-US" sz="4000" dirty="0">
                <a:solidFill>
                  <a:prstClr val="black"/>
                </a:solidFill>
              </a:rPr>
              <a:t>　　　③食事（おやつ）中の誤嚥</a:t>
            </a:r>
            <a:endParaRPr lang="en-US" altLang="ja-JP" sz="4000" dirty="0">
              <a:solidFill>
                <a:prstClr val="black"/>
              </a:solidFill>
            </a:endParaRPr>
          </a:p>
          <a:p>
            <a:r>
              <a:rPr lang="ja-JP" altLang="en-US" sz="4000" dirty="0">
                <a:solidFill>
                  <a:prstClr val="black"/>
                </a:solidFill>
              </a:rPr>
              <a:t>　　　④玩具、小物等の誤嚥</a:t>
            </a:r>
            <a:endParaRPr lang="en-US" altLang="ja-JP" sz="4000" dirty="0">
              <a:solidFill>
                <a:prstClr val="black"/>
              </a:solidFill>
            </a:endParaRPr>
          </a:p>
          <a:p>
            <a:r>
              <a:rPr lang="ja-JP" altLang="en-US" sz="4000" dirty="0">
                <a:solidFill>
                  <a:prstClr val="black"/>
                </a:solidFill>
              </a:rPr>
              <a:t>　　　⑤食物アレルギー</a:t>
            </a:r>
            <a:endParaRPr lang="en-US" altLang="ja-JP" sz="4000" dirty="0">
              <a:solidFill>
                <a:prstClr val="black"/>
              </a:solidFill>
            </a:endParaRPr>
          </a:p>
        </p:txBody>
      </p:sp>
      <p:sp>
        <p:nvSpPr>
          <p:cNvPr id="3" name="テキスト ボックス 2"/>
          <p:cNvSpPr txBox="1"/>
          <p:nvPr/>
        </p:nvSpPr>
        <p:spPr>
          <a:xfrm>
            <a:off x="2746031" y="293001"/>
            <a:ext cx="6293060" cy="1323439"/>
          </a:xfrm>
          <a:prstGeom prst="rect">
            <a:avLst/>
          </a:prstGeom>
          <a:noFill/>
        </p:spPr>
        <p:txBody>
          <a:bodyPr wrap="square" rtlCol="0">
            <a:spAutoFit/>
          </a:bodyPr>
          <a:lstStyle/>
          <a:p>
            <a:r>
              <a:rPr lang="ja-JP" altLang="en-US" sz="4000" dirty="0">
                <a:solidFill>
                  <a:prstClr val="black"/>
                </a:solidFill>
              </a:rPr>
              <a:t>特に重大事故が</a:t>
            </a:r>
            <a:endParaRPr lang="en-US" altLang="ja-JP" sz="4000" dirty="0">
              <a:solidFill>
                <a:prstClr val="black"/>
              </a:solidFill>
            </a:endParaRPr>
          </a:p>
          <a:p>
            <a:r>
              <a:rPr lang="ja-JP" altLang="en-US" sz="4000" dirty="0">
                <a:solidFill>
                  <a:prstClr val="black"/>
                </a:solidFill>
              </a:rPr>
              <a:t>　　　　発生しやすい場面</a:t>
            </a:r>
            <a:endParaRPr lang="en-US" altLang="ja-JP" sz="4000" dirty="0">
              <a:solidFill>
                <a:prstClr val="black"/>
              </a:solidFill>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t="55254" r="55215"/>
          <a:stretch/>
        </p:blipFill>
        <p:spPr>
          <a:xfrm>
            <a:off x="1235148" y="523531"/>
            <a:ext cx="967366" cy="666959"/>
          </a:xfrm>
          <a:prstGeom prst="rect">
            <a:avLst/>
          </a:prstGeom>
        </p:spPr>
      </p:pic>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t="55254" r="55215"/>
          <a:stretch/>
        </p:blipFill>
        <p:spPr>
          <a:xfrm flipH="1">
            <a:off x="8478603" y="441512"/>
            <a:ext cx="967366" cy="666959"/>
          </a:xfrm>
          <a:prstGeom prst="rect">
            <a:avLst/>
          </a:prstGeom>
        </p:spPr>
      </p:pic>
      <p:sp>
        <p:nvSpPr>
          <p:cNvPr id="5" name="スライド番号プレースホルダー 4">
            <a:extLst>
              <a:ext uri="{FF2B5EF4-FFF2-40B4-BE49-F238E27FC236}">
                <a16:creationId xmlns:a16="http://schemas.microsoft.com/office/drawing/2014/main" id="{BAF1E57B-652A-4FFE-7CFE-F5A72630AF46}"/>
              </a:ext>
            </a:extLst>
          </p:cNvPr>
          <p:cNvSpPr>
            <a:spLocks noGrp="1"/>
          </p:cNvSpPr>
          <p:nvPr>
            <p:ph type="sldNum" sz="quarter" idx="12"/>
          </p:nvPr>
        </p:nvSpPr>
        <p:spPr/>
        <p:txBody>
          <a:bodyPr/>
          <a:lstStyle/>
          <a:p>
            <a:fld id="{4D9BD82A-FD01-4816-BA64-43AC5E1A60A2}" type="slidenum">
              <a:rPr kumimoji="1" lang="ja-JP" altLang="en-US" smtClean="0"/>
              <a:t>26</a:t>
            </a:fld>
            <a:endParaRPr kumimoji="1" lang="ja-JP" altLang="en-US"/>
          </a:p>
        </p:txBody>
      </p:sp>
    </p:spTree>
    <p:extLst>
      <p:ext uri="{BB962C8B-B14F-4D97-AF65-F5344CB8AC3E}">
        <p14:creationId xmlns:p14="http://schemas.microsoft.com/office/powerpoint/2010/main" val="259193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26873" y="1523651"/>
            <a:ext cx="11101753" cy="5016758"/>
          </a:xfrm>
          <a:prstGeom prst="rect">
            <a:avLst/>
          </a:prstGeom>
          <a:noFill/>
        </p:spPr>
        <p:txBody>
          <a:bodyPr wrap="square" rtlCol="0">
            <a:spAutoFit/>
          </a:bodyPr>
          <a:lstStyle/>
          <a:p>
            <a:r>
              <a:rPr lang="ja-JP" altLang="en-US" sz="4000" dirty="0">
                <a:solidFill>
                  <a:prstClr val="black"/>
                </a:solidFill>
              </a:rPr>
              <a:t>　睡眠中の死亡事故は、うつぶせ寝の状態で発見されたものが多く、乳幼児突然死症候群のリスクの一つになるので、完全に背中が地面につく姿勢を推奨している。</a:t>
            </a:r>
            <a:endParaRPr lang="en-US" altLang="ja-JP" sz="4000" dirty="0">
              <a:solidFill>
                <a:prstClr val="black"/>
              </a:solidFill>
            </a:endParaRPr>
          </a:p>
          <a:p>
            <a:r>
              <a:rPr lang="ja-JP" altLang="en-US" sz="4000" dirty="0">
                <a:solidFill>
                  <a:prstClr val="black"/>
                </a:solidFill>
              </a:rPr>
              <a:t>　大事なことは、睡眠中の子どもにおかしな様子はないか定期的に観察することである。観察しにくい場合は自由に寝返りができる子どもであっても観察しやすいように体位を変えなければならない。</a:t>
            </a:r>
            <a:endParaRPr lang="en-US" altLang="ja-JP" sz="4000" dirty="0">
              <a:solidFill>
                <a:prstClr val="black"/>
              </a:solidFill>
            </a:endParaRPr>
          </a:p>
        </p:txBody>
      </p:sp>
      <p:sp>
        <p:nvSpPr>
          <p:cNvPr id="3" name="テキスト ボックス 2"/>
          <p:cNvSpPr txBox="1"/>
          <p:nvPr/>
        </p:nvSpPr>
        <p:spPr>
          <a:xfrm>
            <a:off x="3609631" y="501882"/>
            <a:ext cx="6293060" cy="707886"/>
          </a:xfrm>
          <a:prstGeom prst="rect">
            <a:avLst/>
          </a:prstGeom>
          <a:noFill/>
        </p:spPr>
        <p:txBody>
          <a:bodyPr wrap="square" rtlCol="0">
            <a:spAutoFit/>
          </a:bodyPr>
          <a:lstStyle/>
          <a:p>
            <a:r>
              <a:rPr lang="ja-JP" altLang="en-US" sz="4000" dirty="0">
                <a:solidFill>
                  <a:prstClr val="black"/>
                </a:solidFill>
              </a:rPr>
              <a:t>睡眠中の窒息</a:t>
            </a:r>
            <a:endParaRPr lang="en-US" altLang="ja-JP" sz="4000" dirty="0">
              <a:solidFill>
                <a:prstClr val="black"/>
              </a:solidFill>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t="55254" r="55215"/>
          <a:stretch/>
        </p:blipFill>
        <p:spPr>
          <a:xfrm>
            <a:off x="1235148" y="523531"/>
            <a:ext cx="967366" cy="666959"/>
          </a:xfrm>
          <a:prstGeom prst="rect">
            <a:avLst/>
          </a:prstGeom>
        </p:spPr>
      </p:pic>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t="55254" r="55215"/>
          <a:stretch/>
        </p:blipFill>
        <p:spPr>
          <a:xfrm flipH="1">
            <a:off x="8478603" y="441512"/>
            <a:ext cx="967366" cy="666959"/>
          </a:xfrm>
          <a:prstGeom prst="rect">
            <a:avLst/>
          </a:prstGeom>
        </p:spPr>
      </p:pic>
      <p:sp>
        <p:nvSpPr>
          <p:cNvPr id="5" name="スライド番号プレースホルダー 4">
            <a:extLst>
              <a:ext uri="{FF2B5EF4-FFF2-40B4-BE49-F238E27FC236}">
                <a16:creationId xmlns:a16="http://schemas.microsoft.com/office/drawing/2014/main" id="{9A3286FE-6CD7-01A3-4568-5ECBEC1B25FC}"/>
              </a:ext>
            </a:extLst>
          </p:cNvPr>
          <p:cNvSpPr>
            <a:spLocks noGrp="1"/>
          </p:cNvSpPr>
          <p:nvPr>
            <p:ph type="sldNum" sz="quarter" idx="12"/>
          </p:nvPr>
        </p:nvSpPr>
        <p:spPr/>
        <p:txBody>
          <a:bodyPr/>
          <a:lstStyle/>
          <a:p>
            <a:fld id="{4D9BD82A-FD01-4816-BA64-43AC5E1A60A2}" type="slidenum">
              <a:rPr kumimoji="1" lang="ja-JP" altLang="en-US" smtClean="0"/>
              <a:t>27</a:t>
            </a:fld>
            <a:endParaRPr kumimoji="1" lang="ja-JP" altLang="en-US"/>
          </a:p>
        </p:txBody>
      </p:sp>
    </p:spTree>
    <p:extLst>
      <p:ext uri="{BB962C8B-B14F-4D97-AF65-F5344CB8AC3E}">
        <p14:creationId xmlns:p14="http://schemas.microsoft.com/office/powerpoint/2010/main" val="2211701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18831" y="1924098"/>
            <a:ext cx="11101753" cy="2554545"/>
          </a:xfrm>
          <a:prstGeom prst="rect">
            <a:avLst/>
          </a:prstGeom>
          <a:noFill/>
        </p:spPr>
        <p:txBody>
          <a:bodyPr wrap="square" rtlCol="0">
            <a:spAutoFit/>
          </a:bodyPr>
          <a:lstStyle/>
          <a:p>
            <a:r>
              <a:rPr lang="ja-JP" altLang="en-US" sz="4000" dirty="0">
                <a:solidFill>
                  <a:prstClr val="black"/>
                </a:solidFill>
              </a:rPr>
              <a:t>　テキスト　Ｐ．１０２</a:t>
            </a:r>
            <a:endParaRPr lang="en-US" altLang="ja-JP" sz="4000" dirty="0">
              <a:solidFill>
                <a:prstClr val="black"/>
              </a:solidFill>
            </a:endParaRPr>
          </a:p>
          <a:p>
            <a:r>
              <a:rPr lang="ja-JP" altLang="en-US" sz="4000" dirty="0">
                <a:solidFill>
                  <a:prstClr val="black"/>
                </a:solidFill>
              </a:rPr>
              <a:t>　　</a:t>
            </a:r>
            <a:endParaRPr lang="en-US" altLang="ja-JP" sz="4000" dirty="0">
              <a:solidFill>
                <a:prstClr val="black"/>
              </a:solidFill>
            </a:endParaRPr>
          </a:p>
          <a:p>
            <a:r>
              <a:rPr lang="ja-JP" altLang="en-US" sz="4000" dirty="0">
                <a:solidFill>
                  <a:prstClr val="black"/>
                </a:solidFill>
              </a:rPr>
              <a:t>　　　　　　　で囲われたガイドラインを</a:t>
            </a:r>
            <a:endParaRPr lang="en-US" altLang="ja-JP" sz="4000" dirty="0">
              <a:solidFill>
                <a:prstClr val="black"/>
              </a:solidFill>
            </a:endParaRPr>
          </a:p>
          <a:p>
            <a:r>
              <a:rPr lang="ja-JP" altLang="en-US" sz="4000" dirty="0">
                <a:solidFill>
                  <a:prstClr val="black"/>
                </a:solidFill>
              </a:rPr>
              <a:t>　　　　　　　　　　　　　　　　　確認してみよう</a:t>
            </a:r>
            <a:endParaRPr lang="en-US" altLang="ja-JP" sz="4000" dirty="0">
              <a:solidFill>
                <a:prstClr val="black"/>
              </a:solidFill>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t="55254" r="55215"/>
          <a:stretch/>
        </p:blipFill>
        <p:spPr>
          <a:xfrm>
            <a:off x="1235148" y="523531"/>
            <a:ext cx="967366" cy="666959"/>
          </a:xfrm>
          <a:prstGeom prst="rect">
            <a:avLst/>
          </a:prstGeom>
        </p:spPr>
      </p:pic>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t="55254" r="55215"/>
          <a:stretch/>
        </p:blipFill>
        <p:spPr>
          <a:xfrm flipH="1">
            <a:off x="8478603" y="441512"/>
            <a:ext cx="967366" cy="666959"/>
          </a:xfrm>
          <a:prstGeom prst="rect">
            <a:avLst/>
          </a:prstGeom>
        </p:spPr>
      </p:pic>
      <p:sp>
        <p:nvSpPr>
          <p:cNvPr id="3" name="正方形/長方形 2">
            <a:extLst>
              <a:ext uri="{FF2B5EF4-FFF2-40B4-BE49-F238E27FC236}">
                <a16:creationId xmlns:a16="http://schemas.microsoft.com/office/drawing/2014/main" id="{476F033A-C7D3-4827-A3F3-4DF9707D24E7}"/>
              </a:ext>
            </a:extLst>
          </p:cNvPr>
          <p:cNvSpPr/>
          <p:nvPr/>
        </p:nvSpPr>
        <p:spPr>
          <a:xfrm>
            <a:off x="2596214" y="3095520"/>
            <a:ext cx="1442386" cy="66695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27C5BA0F-1EEF-4B04-C36B-2F38FE06781A}"/>
              </a:ext>
            </a:extLst>
          </p:cNvPr>
          <p:cNvSpPr>
            <a:spLocks noGrp="1"/>
          </p:cNvSpPr>
          <p:nvPr>
            <p:ph type="sldNum" sz="quarter" idx="12"/>
          </p:nvPr>
        </p:nvSpPr>
        <p:spPr/>
        <p:txBody>
          <a:bodyPr/>
          <a:lstStyle/>
          <a:p>
            <a:fld id="{4D9BD82A-FD01-4816-BA64-43AC5E1A60A2}" type="slidenum">
              <a:rPr kumimoji="1" lang="ja-JP" altLang="en-US" smtClean="0"/>
              <a:t>28</a:t>
            </a:fld>
            <a:endParaRPr kumimoji="1" lang="ja-JP" altLang="en-US"/>
          </a:p>
        </p:txBody>
      </p:sp>
    </p:spTree>
    <p:extLst>
      <p:ext uri="{BB962C8B-B14F-4D97-AF65-F5344CB8AC3E}">
        <p14:creationId xmlns:p14="http://schemas.microsoft.com/office/powerpoint/2010/main" val="3804647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30194" y="1826735"/>
            <a:ext cx="11101753" cy="4401205"/>
          </a:xfrm>
          <a:prstGeom prst="rect">
            <a:avLst/>
          </a:prstGeom>
          <a:noFill/>
        </p:spPr>
        <p:txBody>
          <a:bodyPr wrap="square" rtlCol="0">
            <a:spAutoFit/>
          </a:bodyPr>
          <a:lstStyle/>
          <a:p>
            <a:r>
              <a:rPr lang="ja-JP" altLang="en-US" sz="4000" dirty="0">
                <a:solidFill>
                  <a:prstClr val="black"/>
                </a:solidFill>
              </a:rPr>
              <a:t>　プール活動・水遊びは重大事故発生のリスクが高い状況の一つである。乳幼児は水深が浅い場所でも溺れる可能性があることを知っておくことが大切。</a:t>
            </a:r>
            <a:endParaRPr lang="en-US" altLang="ja-JP" sz="4000" dirty="0">
              <a:solidFill>
                <a:prstClr val="black"/>
              </a:solidFill>
            </a:endParaRPr>
          </a:p>
          <a:p>
            <a:r>
              <a:rPr lang="ja-JP" altLang="en-US" sz="4000" dirty="0">
                <a:solidFill>
                  <a:prstClr val="black"/>
                </a:solidFill>
              </a:rPr>
              <a:t>　複数の子どもたちを少数の大人が監視するので、</a:t>
            </a:r>
            <a:endParaRPr lang="en-US" altLang="ja-JP" sz="4000" dirty="0">
              <a:solidFill>
                <a:prstClr val="black"/>
              </a:solidFill>
            </a:endParaRPr>
          </a:p>
          <a:p>
            <a:r>
              <a:rPr lang="ja-JP" altLang="en-US" sz="4000" dirty="0">
                <a:solidFill>
                  <a:prstClr val="black"/>
                </a:solidFill>
              </a:rPr>
              <a:t>監視体制はどうしても空白が生じるものと考えておかなければならない。　</a:t>
            </a:r>
            <a:endParaRPr lang="en-US" altLang="ja-JP" sz="4000" dirty="0">
              <a:solidFill>
                <a:prstClr val="black"/>
              </a:solidFill>
            </a:endParaRPr>
          </a:p>
          <a:p>
            <a:endParaRPr lang="en-US" altLang="ja-JP" sz="4000" dirty="0">
              <a:solidFill>
                <a:prstClr val="black"/>
              </a:solidFill>
            </a:endParaRPr>
          </a:p>
        </p:txBody>
      </p:sp>
      <p:sp>
        <p:nvSpPr>
          <p:cNvPr id="3" name="テキスト ボックス 2"/>
          <p:cNvSpPr txBox="1"/>
          <p:nvPr/>
        </p:nvSpPr>
        <p:spPr>
          <a:xfrm>
            <a:off x="2494614" y="580047"/>
            <a:ext cx="6713408" cy="646331"/>
          </a:xfrm>
          <a:prstGeom prst="rect">
            <a:avLst/>
          </a:prstGeom>
          <a:noFill/>
        </p:spPr>
        <p:txBody>
          <a:bodyPr wrap="square" rtlCol="0">
            <a:spAutoFit/>
          </a:bodyPr>
          <a:lstStyle/>
          <a:p>
            <a:r>
              <a:rPr lang="ja-JP" altLang="en-US" sz="3600" dirty="0">
                <a:solidFill>
                  <a:prstClr val="black"/>
                </a:solidFill>
              </a:rPr>
              <a:t>プール活動・水遊び中の溺水</a:t>
            </a:r>
            <a:endParaRPr lang="en-US" altLang="ja-JP" sz="3600" dirty="0">
              <a:solidFill>
                <a:prstClr val="black"/>
              </a:solidFill>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t="55254" r="55215"/>
          <a:stretch/>
        </p:blipFill>
        <p:spPr>
          <a:xfrm>
            <a:off x="1235148" y="523531"/>
            <a:ext cx="967366" cy="666959"/>
          </a:xfrm>
          <a:prstGeom prst="rect">
            <a:avLst/>
          </a:prstGeom>
        </p:spPr>
      </p:pic>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t="55254" r="55215"/>
          <a:stretch/>
        </p:blipFill>
        <p:spPr>
          <a:xfrm flipH="1">
            <a:off x="8407400" y="441512"/>
            <a:ext cx="1038569" cy="666959"/>
          </a:xfrm>
          <a:prstGeom prst="rect">
            <a:avLst/>
          </a:prstGeom>
        </p:spPr>
      </p:pic>
      <p:sp>
        <p:nvSpPr>
          <p:cNvPr id="5" name="スライド番号プレースホルダー 4">
            <a:extLst>
              <a:ext uri="{FF2B5EF4-FFF2-40B4-BE49-F238E27FC236}">
                <a16:creationId xmlns:a16="http://schemas.microsoft.com/office/drawing/2014/main" id="{DCDB50D4-6148-BA07-8F6F-16F13BE03DBD}"/>
              </a:ext>
            </a:extLst>
          </p:cNvPr>
          <p:cNvSpPr>
            <a:spLocks noGrp="1"/>
          </p:cNvSpPr>
          <p:nvPr>
            <p:ph type="sldNum" sz="quarter" idx="12"/>
          </p:nvPr>
        </p:nvSpPr>
        <p:spPr/>
        <p:txBody>
          <a:bodyPr/>
          <a:lstStyle/>
          <a:p>
            <a:fld id="{4D9BD82A-FD01-4816-BA64-43AC5E1A60A2}" type="slidenum">
              <a:rPr kumimoji="1" lang="ja-JP" altLang="en-US" smtClean="0"/>
              <a:t>29</a:t>
            </a:fld>
            <a:endParaRPr kumimoji="1" lang="ja-JP" altLang="en-US"/>
          </a:p>
        </p:txBody>
      </p:sp>
    </p:spTree>
    <p:extLst>
      <p:ext uri="{BB962C8B-B14F-4D97-AF65-F5344CB8AC3E}">
        <p14:creationId xmlns:p14="http://schemas.microsoft.com/office/powerpoint/2010/main" val="1278858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60683" y="759164"/>
            <a:ext cx="11415418" cy="3508653"/>
          </a:xfrm>
          <a:prstGeom prst="rect">
            <a:avLst/>
          </a:prstGeom>
          <a:noFill/>
        </p:spPr>
        <p:txBody>
          <a:bodyPr wrap="square" rtlCol="0">
            <a:spAutoFit/>
          </a:bodyPr>
          <a:lstStyle/>
          <a:p>
            <a:r>
              <a:rPr lang="ja-JP" altLang="en-US" sz="6600" dirty="0">
                <a:solidFill>
                  <a:prstClr val="black"/>
                </a:solidFill>
              </a:rPr>
              <a:t>　　第５章</a:t>
            </a:r>
            <a:endParaRPr lang="en-US" altLang="ja-JP" sz="2800" dirty="0">
              <a:solidFill>
                <a:prstClr val="black"/>
              </a:solidFill>
            </a:endParaRPr>
          </a:p>
          <a:p>
            <a:r>
              <a:rPr lang="ja-JP" altLang="en-US" sz="6000" dirty="0">
                <a:solidFill>
                  <a:prstClr val="black"/>
                </a:solidFill>
              </a:rPr>
              <a:t>　</a:t>
            </a:r>
            <a:r>
              <a:rPr lang="ja-JP" altLang="en-US" sz="4800" dirty="0">
                <a:solidFill>
                  <a:prstClr val="black"/>
                </a:solidFill>
              </a:rPr>
              <a:t>教育・保育施設等における</a:t>
            </a:r>
            <a:endParaRPr lang="en-US" altLang="ja-JP" sz="4800" dirty="0">
              <a:solidFill>
                <a:prstClr val="black"/>
              </a:solidFill>
            </a:endParaRPr>
          </a:p>
          <a:p>
            <a:r>
              <a:rPr lang="ja-JP" altLang="en-US" sz="4800" dirty="0">
                <a:solidFill>
                  <a:prstClr val="black"/>
                </a:solidFill>
              </a:rPr>
              <a:t>　事故防止及び事故発生時の</a:t>
            </a:r>
            <a:endParaRPr lang="en-US" altLang="ja-JP" sz="4800" dirty="0">
              <a:solidFill>
                <a:prstClr val="black"/>
              </a:solidFill>
            </a:endParaRPr>
          </a:p>
          <a:p>
            <a:r>
              <a:rPr lang="ja-JP" altLang="en-US" sz="4800" dirty="0">
                <a:solidFill>
                  <a:prstClr val="black"/>
                </a:solidFill>
              </a:rPr>
              <a:t>　対応のためのガイドライン</a:t>
            </a: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523" y="5249740"/>
            <a:ext cx="4771292" cy="1491029"/>
          </a:xfrm>
          <a:prstGeom prst="rect">
            <a:avLst/>
          </a:prstGeom>
        </p:spPr>
      </p:pic>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2892" y="5249739"/>
            <a:ext cx="4771292" cy="1491029"/>
          </a:xfrm>
          <a:prstGeom prst="rect">
            <a:avLst/>
          </a:prstGeom>
        </p:spPr>
      </p:pic>
      <p:sp>
        <p:nvSpPr>
          <p:cNvPr id="4" name="スライド番号プレースホルダー 3">
            <a:extLst>
              <a:ext uri="{FF2B5EF4-FFF2-40B4-BE49-F238E27FC236}">
                <a16:creationId xmlns:a16="http://schemas.microsoft.com/office/drawing/2014/main" id="{4C97FF4F-514D-D5F9-2D18-A4E3EACBF088}"/>
              </a:ext>
            </a:extLst>
          </p:cNvPr>
          <p:cNvSpPr>
            <a:spLocks noGrp="1"/>
          </p:cNvSpPr>
          <p:nvPr>
            <p:ph type="sldNum" sz="quarter" idx="12"/>
          </p:nvPr>
        </p:nvSpPr>
        <p:spPr/>
        <p:txBody>
          <a:bodyPr/>
          <a:lstStyle/>
          <a:p>
            <a:fld id="{A67AB74B-77D1-4062-BF5A-F46B934054EB}" type="slidenum">
              <a:rPr lang="ja-JP" altLang="en-US" smtClean="0">
                <a:solidFill>
                  <a:prstClr val="black">
                    <a:tint val="75000"/>
                  </a:prstClr>
                </a:solidFill>
              </a:rPr>
              <a:pPr/>
              <a:t>3</a:t>
            </a:fld>
            <a:endParaRPr lang="ja-JP" altLang="en-US">
              <a:solidFill>
                <a:prstClr val="black">
                  <a:tint val="75000"/>
                </a:prstClr>
              </a:solidFill>
            </a:endParaRPr>
          </a:p>
        </p:txBody>
      </p:sp>
    </p:spTree>
    <p:extLst>
      <p:ext uri="{BB962C8B-B14F-4D97-AF65-F5344CB8AC3E}">
        <p14:creationId xmlns:p14="http://schemas.microsoft.com/office/powerpoint/2010/main" val="2690693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30194" y="1826735"/>
            <a:ext cx="11101753" cy="3170099"/>
          </a:xfrm>
          <a:prstGeom prst="rect">
            <a:avLst/>
          </a:prstGeom>
          <a:noFill/>
        </p:spPr>
        <p:txBody>
          <a:bodyPr wrap="square" rtlCol="0">
            <a:spAutoFit/>
          </a:bodyPr>
          <a:lstStyle/>
          <a:p>
            <a:r>
              <a:rPr lang="ja-JP" altLang="en-US" sz="4000" dirty="0">
                <a:solidFill>
                  <a:prstClr val="black"/>
                </a:solidFill>
              </a:rPr>
              <a:t>　重大な事故による緊急事態の頻度は極めて少ないため、ほとんどの職員がそのような状況を経験していない。そのため、事故が起こった時に個々の職員が連携をとりながら適切に動くのは難しいことである。</a:t>
            </a:r>
            <a:endParaRPr lang="en-US" altLang="ja-JP" sz="4000" dirty="0">
              <a:solidFill>
                <a:prstClr val="black"/>
              </a:solidFill>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t="55254" r="55215"/>
          <a:stretch/>
        </p:blipFill>
        <p:spPr>
          <a:xfrm>
            <a:off x="1235148" y="523531"/>
            <a:ext cx="967366" cy="666959"/>
          </a:xfrm>
          <a:prstGeom prst="rect">
            <a:avLst/>
          </a:prstGeom>
        </p:spPr>
      </p:pic>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t="55254" r="55215"/>
          <a:stretch/>
        </p:blipFill>
        <p:spPr>
          <a:xfrm flipH="1">
            <a:off x="8407400" y="441512"/>
            <a:ext cx="1038569" cy="666959"/>
          </a:xfrm>
          <a:prstGeom prst="rect">
            <a:avLst/>
          </a:prstGeom>
        </p:spPr>
      </p:pic>
      <p:sp>
        <p:nvSpPr>
          <p:cNvPr id="3" name="スライド番号プレースホルダー 2">
            <a:extLst>
              <a:ext uri="{FF2B5EF4-FFF2-40B4-BE49-F238E27FC236}">
                <a16:creationId xmlns:a16="http://schemas.microsoft.com/office/drawing/2014/main" id="{CDC31915-EC3C-6D63-30A5-2C392D2D3D4F}"/>
              </a:ext>
            </a:extLst>
          </p:cNvPr>
          <p:cNvSpPr>
            <a:spLocks noGrp="1"/>
          </p:cNvSpPr>
          <p:nvPr>
            <p:ph type="sldNum" sz="quarter" idx="12"/>
          </p:nvPr>
        </p:nvSpPr>
        <p:spPr/>
        <p:txBody>
          <a:bodyPr/>
          <a:lstStyle/>
          <a:p>
            <a:fld id="{4D9BD82A-FD01-4816-BA64-43AC5E1A60A2}" type="slidenum">
              <a:rPr kumimoji="1" lang="ja-JP" altLang="en-US" smtClean="0"/>
              <a:t>30</a:t>
            </a:fld>
            <a:endParaRPr kumimoji="1" lang="ja-JP" altLang="en-US"/>
          </a:p>
        </p:txBody>
      </p:sp>
    </p:spTree>
    <p:extLst>
      <p:ext uri="{BB962C8B-B14F-4D97-AF65-F5344CB8AC3E}">
        <p14:creationId xmlns:p14="http://schemas.microsoft.com/office/powerpoint/2010/main" val="8060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42894" y="1431160"/>
            <a:ext cx="11101753" cy="1323439"/>
          </a:xfrm>
          <a:prstGeom prst="rect">
            <a:avLst/>
          </a:prstGeom>
          <a:noFill/>
        </p:spPr>
        <p:txBody>
          <a:bodyPr wrap="square" rtlCol="0">
            <a:spAutoFit/>
          </a:bodyPr>
          <a:lstStyle/>
          <a:p>
            <a:r>
              <a:rPr lang="ja-JP" altLang="en-US" sz="4000" dirty="0">
                <a:solidFill>
                  <a:prstClr val="black"/>
                </a:solidFill>
              </a:rPr>
              <a:t>　プール活動・水遊びにおける事故防止のための</a:t>
            </a:r>
            <a:endParaRPr lang="en-US" altLang="ja-JP" sz="4000" dirty="0">
              <a:solidFill>
                <a:prstClr val="black"/>
              </a:solidFill>
            </a:endParaRPr>
          </a:p>
          <a:p>
            <a:r>
              <a:rPr lang="ja-JP" altLang="en-US" sz="4000" dirty="0">
                <a:solidFill>
                  <a:prstClr val="black"/>
                </a:solidFill>
              </a:rPr>
              <a:t>３つの事前対策</a:t>
            </a:r>
            <a:endParaRPr lang="en-US" altLang="ja-JP" sz="4000" dirty="0">
              <a:solidFill>
                <a:prstClr val="black"/>
              </a:solidFill>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t="55254" r="55215"/>
          <a:stretch/>
        </p:blipFill>
        <p:spPr>
          <a:xfrm>
            <a:off x="1235148" y="523531"/>
            <a:ext cx="967366" cy="666959"/>
          </a:xfrm>
          <a:prstGeom prst="rect">
            <a:avLst/>
          </a:prstGeom>
        </p:spPr>
      </p:pic>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t="55254" r="55215"/>
          <a:stretch/>
        </p:blipFill>
        <p:spPr>
          <a:xfrm flipH="1">
            <a:off x="8407400" y="441512"/>
            <a:ext cx="1038569" cy="666959"/>
          </a:xfrm>
          <a:prstGeom prst="rect">
            <a:avLst/>
          </a:prstGeom>
        </p:spPr>
      </p:pic>
      <p:sp>
        <p:nvSpPr>
          <p:cNvPr id="5" name="テキスト ボックス 4">
            <a:extLst>
              <a:ext uri="{FF2B5EF4-FFF2-40B4-BE49-F238E27FC236}">
                <a16:creationId xmlns:a16="http://schemas.microsoft.com/office/drawing/2014/main" id="{B918FC1E-1E65-4926-87AC-73AC17648402}"/>
              </a:ext>
            </a:extLst>
          </p:cNvPr>
          <p:cNvSpPr txBox="1"/>
          <p:nvPr/>
        </p:nvSpPr>
        <p:spPr>
          <a:xfrm>
            <a:off x="912114" y="3075987"/>
            <a:ext cx="10563312" cy="3231654"/>
          </a:xfrm>
          <a:prstGeom prst="rect">
            <a:avLst/>
          </a:prstGeom>
          <a:noFill/>
        </p:spPr>
        <p:txBody>
          <a:bodyPr wrap="square" rtlCol="0">
            <a:spAutoFit/>
          </a:bodyPr>
          <a:lstStyle/>
          <a:p>
            <a:r>
              <a:rPr lang="ja-JP" altLang="en-US" sz="3600" dirty="0">
                <a:solidFill>
                  <a:prstClr val="black"/>
                </a:solidFill>
              </a:rPr>
              <a:t>①管理体制の空白が生じないように、専ら監視を行う</a:t>
            </a:r>
            <a:endParaRPr lang="en-US" altLang="ja-JP" sz="3600" dirty="0">
              <a:solidFill>
                <a:prstClr val="black"/>
              </a:solidFill>
            </a:endParaRPr>
          </a:p>
          <a:p>
            <a:r>
              <a:rPr lang="ja-JP" altLang="en-US" sz="3600" dirty="0">
                <a:solidFill>
                  <a:prstClr val="black"/>
                </a:solidFill>
              </a:rPr>
              <a:t>　　者とプール指導を行う者を分けて配置する</a:t>
            </a:r>
            <a:endParaRPr lang="en-US" altLang="ja-JP" sz="3600" dirty="0">
              <a:solidFill>
                <a:prstClr val="black"/>
              </a:solidFill>
            </a:endParaRPr>
          </a:p>
          <a:p>
            <a:r>
              <a:rPr lang="ja-JP" altLang="en-US" sz="1200" dirty="0">
                <a:solidFill>
                  <a:prstClr val="black"/>
                </a:solidFill>
              </a:rPr>
              <a:t>　　</a:t>
            </a:r>
            <a:endParaRPr lang="en-US" altLang="ja-JP" sz="3600" dirty="0">
              <a:solidFill>
                <a:prstClr val="black"/>
              </a:solidFill>
            </a:endParaRPr>
          </a:p>
          <a:p>
            <a:r>
              <a:rPr lang="ja-JP" altLang="en-US" sz="3600" dirty="0">
                <a:solidFill>
                  <a:prstClr val="black"/>
                </a:solidFill>
              </a:rPr>
              <a:t>②プール活動に関わる職員に対する事前教育を行う</a:t>
            </a:r>
            <a:endParaRPr lang="en-US" altLang="ja-JP" sz="3600" dirty="0">
              <a:solidFill>
                <a:prstClr val="black"/>
              </a:solidFill>
            </a:endParaRPr>
          </a:p>
          <a:p>
            <a:r>
              <a:rPr lang="ja-JP" altLang="en-US" sz="1200" dirty="0">
                <a:solidFill>
                  <a:prstClr val="black"/>
                </a:solidFill>
              </a:rPr>
              <a:t>　　</a:t>
            </a:r>
            <a:endParaRPr lang="en-US" altLang="ja-JP" sz="1200" dirty="0">
              <a:solidFill>
                <a:prstClr val="black"/>
              </a:solidFill>
            </a:endParaRPr>
          </a:p>
          <a:p>
            <a:r>
              <a:rPr lang="ja-JP" altLang="en-US" sz="3600" dirty="0">
                <a:solidFill>
                  <a:prstClr val="black"/>
                </a:solidFill>
              </a:rPr>
              <a:t>③緊急事態に対応できるように日頃から準備する</a:t>
            </a:r>
            <a:endParaRPr lang="en-US" altLang="ja-JP" sz="3600" dirty="0">
              <a:solidFill>
                <a:prstClr val="black"/>
              </a:solidFill>
            </a:endParaRPr>
          </a:p>
          <a:p>
            <a:endParaRPr lang="en-US" altLang="ja-JP" sz="3600" dirty="0">
              <a:solidFill>
                <a:prstClr val="black"/>
              </a:solidFill>
            </a:endParaRPr>
          </a:p>
        </p:txBody>
      </p:sp>
      <p:sp>
        <p:nvSpPr>
          <p:cNvPr id="3" name="スライド番号プレースホルダー 2">
            <a:extLst>
              <a:ext uri="{FF2B5EF4-FFF2-40B4-BE49-F238E27FC236}">
                <a16:creationId xmlns:a16="http://schemas.microsoft.com/office/drawing/2014/main" id="{62DF4865-DC6C-E425-AFF6-9299C3CB115D}"/>
              </a:ext>
            </a:extLst>
          </p:cNvPr>
          <p:cNvSpPr>
            <a:spLocks noGrp="1"/>
          </p:cNvSpPr>
          <p:nvPr>
            <p:ph type="sldNum" sz="quarter" idx="12"/>
          </p:nvPr>
        </p:nvSpPr>
        <p:spPr/>
        <p:txBody>
          <a:bodyPr/>
          <a:lstStyle/>
          <a:p>
            <a:fld id="{4D9BD82A-FD01-4816-BA64-43AC5E1A60A2}" type="slidenum">
              <a:rPr kumimoji="1" lang="ja-JP" altLang="en-US" smtClean="0"/>
              <a:t>31</a:t>
            </a:fld>
            <a:endParaRPr kumimoji="1" lang="ja-JP" altLang="en-US"/>
          </a:p>
        </p:txBody>
      </p:sp>
    </p:spTree>
    <p:extLst>
      <p:ext uri="{BB962C8B-B14F-4D97-AF65-F5344CB8AC3E}">
        <p14:creationId xmlns:p14="http://schemas.microsoft.com/office/powerpoint/2010/main" val="2531794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18831" y="1924098"/>
            <a:ext cx="11101753"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テキスト　Ｐ．１０３</a:t>
            </a:r>
            <a:endParaRPr kumimoji="1" lang="en-US" altLang="ja-JP" sz="4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1" lang="en-US" altLang="ja-JP" sz="4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で囲われたガイドラインを</a:t>
            </a:r>
            <a:endParaRPr kumimoji="1" lang="en-US" altLang="ja-JP" sz="4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確認してみよう</a:t>
            </a:r>
            <a:endParaRPr kumimoji="1" lang="en-US" altLang="ja-JP" sz="4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t="55254" r="55215"/>
          <a:stretch/>
        </p:blipFill>
        <p:spPr>
          <a:xfrm>
            <a:off x="1235148" y="523531"/>
            <a:ext cx="967366" cy="666959"/>
          </a:xfrm>
          <a:prstGeom prst="rect">
            <a:avLst/>
          </a:prstGeom>
        </p:spPr>
      </p:pic>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t="55254" r="55215"/>
          <a:stretch/>
        </p:blipFill>
        <p:spPr>
          <a:xfrm flipH="1">
            <a:off x="8478603" y="441512"/>
            <a:ext cx="967366" cy="666959"/>
          </a:xfrm>
          <a:prstGeom prst="rect">
            <a:avLst/>
          </a:prstGeom>
        </p:spPr>
      </p:pic>
      <p:sp>
        <p:nvSpPr>
          <p:cNvPr id="3" name="正方形/長方形 2">
            <a:extLst>
              <a:ext uri="{FF2B5EF4-FFF2-40B4-BE49-F238E27FC236}">
                <a16:creationId xmlns:a16="http://schemas.microsoft.com/office/drawing/2014/main" id="{476F033A-C7D3-4827-A3F3-4DF9707D24E7}"/>
              </a:ext>
            </a:extLst>
          </p:cNvPr>
          <p:cNvSpPr/>
          <p:nvPr/>
        </p:nvSpPr>
        <p:spPr>
          <a:xfrm>
            <a:off x="2596214" y="3095520"/>
            <a:ext cx="1442386" cy="66695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 name="スライド番号プレースホルダー 4">
            <a:extLst>
              <a:ext uri="{FF2B5EF4-FFF2-40B4-BE49-F238E27FC236}">
                <a16:creationId xmlns:a16="http://schemas.microsoft.com/office/drawing/2014/main" id="{EC87A643-D40F-6BAE-8A86-46E71329525B}"/>
              </a:ext>
            </a:extLst>
          </p:cNvPr>
          <p:cNvSpPr>
            <a:spLocks noGrp="1"/>
          </p:cNvSpPr>
          <p:nvPr>
            <p:ph type="sldNum" sz="quarter" idx="12"/>
          </p:nvPr>
        </p:nvSpPr>
        <p:spPr/>
        <p:txBody>
          <a:bodyPr/>
          <a:lstStyle/>
          <a:p>
            <a:fld id="{4D9BD82A-FD01-4816-BA64-43AC5E1A60A2}" type="slidenum">
              <a:rPr kumimoji="1" lang="ja-JP" altLang="en-US" smtClean="0"/>
              <a:t>32</a:t>
            </a:fld>
            <a:endParaRPr kumimoji="1" lang="ja-JP" altLang="en-US"/>
          </a:p>
        </p:txBody>
      </p:sp>
    </p:spTree>
    <p:extLst>
      <p:ext uri="{BB962C8B-B14F-4D97-AF65-F5344CB8AC3E}">
        <p14:creationId xmlns:p14="http://schemas.microsoft.com/office/powerpoint/2010/main" val="1904161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42894" y="1431160"/>
            <a:ext cx="11101753" cy="707886"/>
          </a:xfrm>
          <a:prstGeom prst="rect">
            <a:avLst/>
          </a:prstGeom>
          <a:noFill/>
        </p:spPr>
        <p:txBody>
          <a:bodyPr wrap="square" rtlCol="0">
            <a:spAutoFit/>
          </a:bodyPr>
          <a:lstStyle/>
          <a:p>
            <a:r>
              <a:rPr lang="ja-JP" altLang="en-US" sz="4000" dirty="0">
                <a:solidFill>
                  <a:prstClr val="black"/>
                </a:solidFill>
              </a:rPr>
              <a:t>　言い替えると　　</a:t>
            </a:r>
            <a:endParaRPr lang="en-US" altLang="ja-JP" sz="4000" dirty="0">
              <a:solidFill>
                <a:prstClr val="black"/>
              </a:solidFill>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t="55254" r="55215"/>
          <a:stretch/>
        </p:blipFill>
        <p:spPr>
          <a:xfrm>
            <a:off x="1235148" y="523531"/>
            <a:ext cx="967366" cy="666959"/>
          </a:xfrm>
          <a:prstGeom prst="rect">
            <a:avLst/>
          </a:prstGeom>
        </p:spPr>
      </p:pic>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t="55254" r="55215"/>
          <a:stretch/>
        </p:blipFill>
        <p:spPr>
          <a:xfrm flipH="1">
            <a:off x="8407400" y="441512"/>
            <a:ext cx="1038569" cy="666959"/>
          </a:xfrm>
          <a:prstGeom prst="rect">
            <a:avLst/>
          </a:prstGeom>
        </p:spPr>
      </p:pic>
      <p:sp>
        <p:nvSpPr>
          <p:cNvPr id="5" name="テキスト ボックス 4">
            <a:extLst>
              <a:ext uri="{FF2B5EF4-FFF2-40B4-BE49-F238E27FC236}">
                <a16:creationId xmlns:a16="http://schemas.microsoft.com/office/drawing/2014/main" id="{B918FC1E-1E65-4926-87AC-73AC17648402}"/>
              </a:ext>
            </a:extLst>
          </p:cNvPr>
          <p:cNvSpPr txBox="1"/>
          <p:nvPr/>
        </p:nvSpPr>
        <p:spPr>
          <a:xfrm>
            <a:off x="1074694" y="2379716"/>
            <a:ext cx="10563312" cy="3231654"/>
          </a:xfrm>
          <a:prstGeom prst="rect">
            <a:avLst/>
          </a:prstGeom>
          <a:noFill/>
        </p:spPr>
        <p:txBody>
          <a:bodyPr wrap="square" rtlCol="0">
            <a:spAutoFit/>
          </a:bodyPr>
          <a:lstStyle/>
          <a:p>
            <a:r>
              <a:rPr lang="ja-JP" altLang="en-US" sz="3600" dirty="0">
                <a:solidFill>
                  <a:prstClr val="black"/>
                </a:solidFill>
              </a:rPr>
              <a:t>・同一人物による指導と監視の兼務は行わない</a:t>
            </a:r>
            <a:endParaRPr lang="en-US" altLang="ja-JP" sz="3600" dirty="0">
              <a:solidFill>
                <a:prstClr val="black"/>
              </a:solidFill>
            </a:endParaRPr>
          </a:p>
          <a:p>
            <a:r>
              <a:rPr lang="ja-JP" altLang="en-US" sz="1200" dirty="0">
                <a:solidFill>
                  <a:prstClr val="black"/>
                </a:solidFill>
              </a:rPr>
              <a:t>　　</a:t>
            </a:r>
            <a:endParaRPr lang="en-US" altLang="ja-JP" sz="3600" dirty="0">
              <a:solidFill>
                <a:prstClr val="black"/>
              </a:solidFill>
            </a:endParaRPr>
          </a:p>
          <a:p>
            <a:r>
              <a:rPr lang="ja-JP" altLang="en-US" sz="3600" dirty="0">
                <a:solidFill>
                  <a:prstClr val="black"/>
                </a:solidFill>
              </a:rPr>
              <a:t>・監視者の監視手順・ポイントを標準化すること</a:t>
            </a:r>
            <a:r>
              <a:rPr lang="ja-JP" altLang="en-US" sz="1200" dirty="0">
                <a:solidFill>
                  <a:prstClr val="black"/>
                </a:solidFill>
              </a:rPr>
              <a:t>　</a:t>
            </a:r>
            <a:endParaRPr lang="en-US" altLang="ja-JP" sz="1200" dirty="0">
              <a:solidFill>
                <a:prstClr val="black"/>
              </a:solidFill>
            </a:endParaRPr>
          </a:p>
          <a:p>
            <a:r>
              <a:rPr lang="ja-JP" altLang="en-US" sz="1200" dirty="0">
                <a:solidFill>
                  <a:prstClr val="black"/>
                </a:solidFill>
              </a:rPr>
              <a:t>　</a:t>
            </a:r>
            <a:endParaRPr lang="en-US" altLang="ja-JP" sz="1200" dirty="0">
              <a:solidFill>
                <a:prstClr val="black"/>
              </a:solidFill>
            </a:endParaRPr>
          </a:p>
          <a:p>
            <a:r>
              <a:rPr lang="ja-JP" altLang="en-US" sz="3600" dirty="0">
                <a:solidFill>
                  <a:prstClr val="black"/>
                </a:solidFill>
              </a:rPr>
              <a:t>・監視者のキャパシティを超えるような無理な</a:t>
            </a:r>
            <a:endParaRPr lang="en-US" altLang="ja-JP" sz="3600" dirty="0">
              <a:solidFill>
                <a:prstClr val="black"/>
              </a:solidFill>
            </a:endParaRPr>
          </a:p>
          <a:p>
            <a:r>
              <a:rPr lang="ja-JP" altLang="en-US" sz="3600" dirty="0">
                <a:solidFill>
                  <a:prstClr val="black"/>
                </a:solidFill>
              </a:rPr>
              <a:t>　プール活動・水遊びは行わない</a:t>
            </a:r>
            <a:endParaRPr lang="en-US" altLang="ja-JP" sz="3600" dirty="0">
              <a:solidFill>
                <a:prstClr val="black"/>
              </a:solidFill>
            </a:endParaRPr>
          </a:p>
          <a:p>
            <a:r>
              <a:rPr lang="ja-JP" altLang="en-US" sz="3600" dirty="0">
                <a:solidFill>
                  <a:prstClr val="black"/>
                </a:solidFill>
              </a:rPr>
              <a:t>　　　　　　　　　　　　　　　　　　　　　　　</a:t>
            </a:r>
            <a:endParaRPr lang="en-US" altLang="ja-JP" sz="3600" dirty="0">
              <a:solidFill>
                <a:prstClr val="black"/>
              </a:solidFill>
            </a:endParaRPr>
          </a:p>
        </p:txBody>
      </p:sp>
      <p:sp>
        <p:nvSpPr>
          <p:cNvPr id="3" name="スライド番号プレースホルダー 2">
            <a:extLst>
              <a:ext uri="{FF2B5EF4-FFF2-40B4-BE49-F238E27FC236}">
                <a16:creationId xmlns:a16="http://schemas.microsoft.com/office/drawing/2014/main" id="{1768E71D-EB32-314E-D064-A68638367B2A}"/>
              </a:ext>
            </a:extLst>
          </p:cNvPr>
          <p:cNvSpPr>
            <a:spLocks noGrp="1"/>
          </p:cNvSpPr>
          <p:nvPr>
            <p:ph type="sldNum" sz="quarter" idx="12"/>
          </p:nvPr>
        </p:nvSpPr>
        <p:spPr/>
        <p:txBody>
          <a:bodyPr/>
          <a:lstStyle/>
          <a:p>
            <a:fld id="{4D9BD82A-FD01-4816-BA64-43AC5E1A60A2}" type="slidenum">
              <a:rPr kumimoji="1" lang="ja-JP" altLang="en-US" smtClean="0"/>
              <a:t>33</a:t>
            </a:fld>
            <a:endParaRPr kumimoji="1" lang="ja-JP" altLang="en-US"/>
          </a:p>
        </p:txBody>
      </p:sp>
    </p:spTree>
    <p:extLst>
      <p:ext uri="{BB962C8B-B14F-4D97-AF65-F5344CB8AC3E}">
        <p14:creationId xmlns:p14="http://schemas.microsoft.com/office/powerpoint/2010/main" val="2470075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30194" y="1826735"/>
            <a:ext cx="11101753"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食物や異物の誤嚥による窒息事故、ヒューマンエラーによって本来与えてはいけない食物を与えてしまうことで生じる重篤なアナフィラキシーは、いずれも生命の危機に直結する。</a:t>
            </a:r>
            <a:endParaRPr kumimoji="1" lang="en-US" altLang="ja-JP" sz="4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4000" dirty="0">
                <a:solidFill>
                  <a:prstClr val="black"/>
                </a:solidFill>
                <a:latin typeface="Calibri" panose="020F0502020204030204"/>
                <a:ea typeface="ＭＳ Ｐゴシック" panose="020B0600070205080204" pitchFamily="50" charset="-128"/>
              </a:rPr>
              <a:t>　ガイドラインに示されているポイントを参考に、自施設の実情に応じた具体的予防対策を立てることが大切。</a:t>
            </a:r>
            <a:r>
              <a:rPr kumimoji="1" lang="ja-JP" altLang="en-US" sz="4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1" lang="en-US" altLang="ja-JP" sz="4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 name="テキスト ボックス 2"/>
          <p:cNvSpPr txBox="1"/>
          <p:nvPr/>
        </p:nvSpPr>
        <p:spPr>
          <a:xfrm>
            <a:off x="2431114" y="308283"/>
            <a:ext cx="671340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睡眠中、プール活動以外の</a:t>
            </a:r>
            <a:endParaRPr kumimoji="1" lang="en-US" altLang="ja-JP" sz="3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Calibri" panose="020F0502020204030204"/>
                <a:ea typeface="ＭＳ Ｐゴシック" panose="020B0600070205080204" pitchFamily="50" charset="-128"/>
              </a:rPr>
              <a:t>重大事故が発生しやすい場面</a:t>
            </a:r>
            <a:endParaRPr kumimoji="1" lang="en-US" altLang="ja-JP" sz="3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t="55254" r="55215"/>
          <a:stretch/>
        </p:blipFill>
        <p:spPr>
          <a:xfrm>
            <a:off x="1235148" y="523531"/>
            <a:ext cx="967366" cy="666959"/>
          </a:xfrm>
          <a:prstGeom prst="rect">
            <a:avLst/>
          </a:prstGeom>
        </p:spPr>
      </p:pic>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t="55254" r="55215"/>
          <a:stretch/>
        </p:blipFill>
        <p:spPr>
          <a:xfrm flipH="1">
            <a:off x="8407400" y="441512"/>
            <a:ext cx="1038569" cy="666959"/>
          </a:xfrm>
          <a:prstGeom prst="rect">
            <a:avLst/>
          </a:prstGeom>
        </p:spPr>
      </p:pic>
      <p:sp>
        <p:nvSpPr>
          <p:cNvPr id="5" name="スライド番号プレースホルダー 4">
            <a:extLst>
              <a:ext uri="{FF2B5EF4-FFF2-40B4-BE49-F238E27FC236}">
                <a16:creationId xmlns:a16="http://schemas.microsoft.com/office/drawing/2014/main" id="{9F196516-015D-6785-1E6D-B4FA69AA5652}"/>
              </a:ext>
            </a:extLst>
          </p:cNvPr>
          <p:cNvSpPr>
            <a:spLocks noGrp="1"/>
          </p:cNvSpPr>
          <p:nvPr>
            <p:ph type="sldNum" sz="quarter" idx="12"/>
          </p:nvPr>
        </p:nvSpPr>
        <p:spPr/>
        <p:txBody>
          <a:bodyPr/>
          <a:lstStyle/>
          <a:p>
            <a:fld id="{4D9BD82A-FD01-4816-BA64-43AC5E1A60A2}" type="slidenum">
              <a:rPr kumimoji="1" lang="ja-JP" altLang="en-US" smtClean="0"/>
              <a:t>34</a:t>
            </a:fld>
            <a:endParaRPr kumimoji="1" lang="ja-JP" altLang="en-US"/>
          </a:p>
        </p:txBody>
      </p:sp>
    </p:spTree>
    <p:extLst>
      <p:ext uri="{BB962C8B-B14F-4D97-AF65-F5344CB8AC3E}">
        <p14:creationId xmlns:p14="http://schemas.microsoft.com/office/powerpoint/2010/main" val="1442425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78505" y="1102713"/>
            <a:ext cx="9376248" cy="3108543"/>
          </a:xfrm>
          <a:prstGeom prst="rect">
            <a:avLst/>
          </a:prstGeom>
          <a:noFill/>
        </p:spPr>
        <p:txBody>
          <a:bodyPr wrap="square" rtlCol="0">
            <a:spAutoFit/>
          </a:bodyPr>
          <a:lstStyle/>
          <a:p>
            <a:r>
              <a:rPr lang="ja-JP" altLang="en-US" sz="6600" dirty="0">
                <a:solidFill>
                  <a:prstClr val="black"/>
                </a:solidFill>
              </a:rPr>
              <a:t>まとめの演習</a:t>
            </a:r>
            <a:endParaRPr lang="en-US" altLang="ja-JP" sz="6600" dirty="0">
              <a:solidFill>
                <a:prstClr val="black"/>
              </a:solidFill>
            </a:endParaRPr>
          </a:p>
          <a:p>
            <a:endParaRPr lang="en-US" altLang="ja-JP" dirty="0">
              <a:solidFill>
                <a:prstClr val="black"/>
              </a:solidFill>
            </a:endParaRPr>
          </a:p>
          <a:p>
            <a:r>
              <a:rPr lang="ja-JP" altLang="en-US" sz="2400" dirty="0">
                <a:solidFill>
                  <a:prstClr val="black"/>
                </a:solidFill>
              </a:rPr>
              <a:t>　　</a:t>
            </a:r>
            <a:endParaRPr lang="en-US" altLang="ja-JP" sz="2400" dirty="0">
              <a:solidFill>
                <a:prstClr val="black"/>
              </a:solidFill>
            </a:endParaRPr>
          </a:p>
          <a:p>
            <a:r>
              <a:rPr lang="ja-JP" altLang="en-US" sz="4400" dirty="0">
                <a:solidFill>
                  <a:prstClr val="black"/>
                </a:solidFill>
              </a:rPr>
              <a:t>　睡眠中の重大な事故を防ぐための</a:t>
            </a:r>
            <a:endParaRPr lang="en-US" altLang="ja-JP" sz="4400" dirty="0">
              <a:solidFill>
                <a:prstClr val="black"/>
              </a:solidFill>
            </a:endParaRPr>
          </a:p>
          <a:p>
            <a:r>
              <a:rPr lang="ja-JP" altLang="en-US" sz="4400" dirty="0">
                <a:solidFill>
                  <a:prstClr val="black"/>
                </a:solidFill>
              </a:rPr>
              <a:t>　　チェックリストをつくってみましょう</a:t>
            </a:r>
            <a:endParaRPr lang="en-US" altLang="ja-JP" sz="4400" dirty="0">
              <a:solidFill>
                <a:prstClr val="black"/>
              </a:solidFill>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16" y="4631807"/>
            <a:ext cx="1551673" cy="1857421"/>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811" y="4627477"/>
            <a:ext cx="1655884" cy="1861751"/>
          </a:xfrm>
          <a:prstGeom prst="rect">
            <a:avLst/>
          </a:prstGeom>
        </p:spPr>
      </p:pic>
      <p:sp>
        <p:nvSpPr>
          <p:cNvPr id="5" name="スライド番号プレースホルダー 4">
            <a:extLst>
              <a:ext uri="{FF2B5EF4-FFF2-40B4-BE49-F238E27FC236}">
                <a16:creationId xmlns:a16="http://schemas.microsoft.com/office/drawing/2014/main" id="{B2A3E706-E7FC-50CC-2BCD-6E0D0477CD51}"/>
              </a:ext>
            </a:extLst>
          </p:cNvPr>
          <p:cNvSpPr>
            <a:spLocks noGrp="1"/>
          </p:cNvSpPr>
          <p:nvPr>
            <p:ph type="sldNum" sz="quarter" idx="12"/>
          </p:nvPr>
        </p:nvSpPr>
        <p:spPr/>
        <p:txBody>
          <a:bodyPr/>
          <a:lstStyle/>
          <a:p>
            <a:fld id="{4D9BD82A-FD01-4816-BA64-43AC5E1A60A2}" type="slidenum">
              <a:rPr kumimoji="1" lang="ja-JP" altLang="en-US" smtClean="0"/>
              <a:t>35</a:t>
            </a:fld>
            <a:endParaRPr kumimoji="1" lang="ja-JP" altLang="en-US"/>
          </a:p>
        </p:txBody>
      </p:sp>
    </p:spTree>
    <p:extLst>
      <p:ext uri="{BB962C8B-B14F-4D97-AF65-F5344CB8AC3E}">
        <p14:creationId xmlns:p14="http://schemas.microsoft.com/office/powerpoint/2010/main" val="3767688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53304" y="747113"/>
            <a:ext cx="9548295" cy="3785652"/>
          </a:xfrm>
          <a:prstGeom prst="rect">
            <a:avLst/>
          </a:prstGeom>
          <a:noFill/>
        </p:spPr>
        <p:txBody>
          <a:bodyPr wrap="square" rtlCol="0">
            <a:spAutoFit/>
          </a:bodyPr>
          <a:lstStyle/>
          <a:p>
            <a:r>
              <a:rPr lang="ja-JP" altLang="en-US" sz="6600" dirty="0">
                <a:solidFill>
                  <a:prstClr val="black"/>
                </a:solidFill>
              </a:rPr>
              <a:t>まとめの演習</a:t>
            </a:r>
            <a:endParaRPr lang="en-US" altLang="ja-JP" sz="6600" dirty="0">
              <a:solidFill>
                <a:prstClr val="black"/>
              </a:solidFill>
            </a:endParaRPr>
          </a:p>
          <a:p>
            <a:endParaRPr lang="en-US" altLang="ja-JP" dirty="0">
              <a:solidFill>
                <a:prstClr val="black"/>
              </a:solidFill>
            </a:endParaRPr>
          </a:p>
          <a:p>
            <a:r>
              <a:rPr lang="ja-JP" altLang="en-US" sz="2400" dirty="0">
                <a:solidFill>
                  <a:prstClr val="black"/>
                </a:solidFill>
              </a:rPr>
              <a:t>　　</a:t>
            </a:r>
            <a:endParaRPr lang="en-US" altLang="ja-JP" sz="2400" dirty="0">
              <a:solidFill>
                <a:prstClr val="black"/>
              </a:solidFill>
            </a:endParaRPr>
          </a:p>
          <a:p>
            <a:r>
              <a:rPr lang="ja-JP" altLang="en-US" sz="4400" dirty="0">
                <a:solidFill>
                  <a:prstClr val="black"/>
                </a:solidFill>
              </a:rPr>
              <a:t>　プールで事故が起こった時を</a:t>
            </a:r>
            <a:endParaRPr lang="en-US" altLang="ja-JP" sz="4400" dirty="0">
              <a:solidFill>
                <a:prstClr val="black"/>
              </a:solidFill>
            </a:endParaRPr>
          </a:p>
          <a:p>
            <a:r>
              <a:rPr lang="ja-JP" altLang="en-US" sz="4400" dirty="0">
                <a:solidFill>
                  <a:prstClr val="black"/>
                </a:solidFill>
              </a:rPr>
              <a:t>想定し、緊急時の活動手順を</a:t>
            </a:r>
            <a:endParaRPr lang="en-US" altLang="ja-JP" sz="4400" dirty="0">
              <a:solidFill>
                <a:prstClr val="black"/>
              </a:solidFill>
            </a:endParaRPr>
          </a:p>
          <a:p>
            <a:r>
              <a:rPr lang="ja-JP" altLang="en-US" sz="4400" dirty="0">
                <a:solidFill>
                  <a:prstClr val="black"/>
                </a:solidFill>
              </a:rPr>
              <a:t>作成してみましょう</a:t>
            </a:r>
            <a:endParaRPr lang="en-US" altLang="ja-JP" sz="4400" dirty="0">
              <a:solidFill>
                <a:prstClr val="black"/>
              </a:solidFill>
            </a:endParaRPr>
          </a:p>
        </p:txBody>
      </p:sp>
      <p:pic>
        <p:nvPicPr>
          <p:cNvPr id="8" name="図 7">
            <a:extLst>
              <a:ext uri="{FF2B5EF4-FFF2-40B4-BE49-F238E27FC236}">
                <a16:creationId xmlns:a16="http://schemas.microsoft.com/office/drawing/2014/main" id="{E4BB094B-36D4-4A44-BA19-CB745507CE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154" y="4038346"/>
            <a:ext cx="2552700" cy="2603754"/>
          </a:xfrm>
          <a:prstGeom prst="rect">
            <a:avLst/>
          </a:prstGeom>
        </p:spPr>
      </p:pic>
      <p:sp>
        <p:nvSpPr>
          <p:cNvPr id="3" name="スライド番号プレースホルダー 2">
            <a:extLst>
              <a:ext uri="{FF2B5EF4-FFF2-40B4-BE49-F238E27FC236}">
                <a16:creationId xmlns:a16="http://schemas.microsoft.com/office/drawing/2014/main" id="{C6BEB1BF-5695-E603-89EF-166A3FDFED6A}"/>
              </a:ext>
            </a:extLst>
          </p:cNvPr>
          <p:cNvSpPr>
            <a:spLocks noGrp="1"/>
          </p:cNvSpPr>
          <p:nvPr>
            <p:ph type="sldNum" sz="quarter" idx="12"/>
          </p:nvPr>
        </p:nvSpPr>
        <p:spPr/>
        <p:txBody>
          <a:bodyPr/>
          <a:lstStyle/>
          <a:p>
            <a:fld id="{4D9BD82A-FD01-4816-BA64-43AC5E1A60A2}" type="slidenum">
              <a:rPr kumimoji="1" lang="ja-JP" altLang="en-US" smtClean="0"/>
              <a:t>36</a:t>
            </a:fld>
            <a:endParaRPr kumimoji="1" lang="ja-JP" altLang="en-US"/>
          </a:p>
        </p:txBody>
      </p:sp>
    </p:spTree>
    <p:extLst>
      <p:ext uri="{BB962C8B-B14F-4D97-AF65-F5344CB8AC3E}">
        <p14:creationId xmlns:p14="http://schemas.microsoft.com/office/powerpoint/2010/main" val="7049145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900"/>
            <a:ext cx="4572000" cy="6629400"/>
          </a:xfrm>
          <a:prstGeom prst="rect">
            <a:avLst/>
          </a:prstGeom>
        </p:spPr>
      </p:pic>
      <p:sp>
        <p:nvSpPr>
          <p:cNvPr id="3" name="テキスト ボックス 2"/>
          <p:cNvSpPr txBox="1"/>
          <p:nvPr/>
        </p:nvSpPr>
        <p:spPr>
          <a:xfrm>
            <a:off x="3571102" y="1831202"/>
            <a:ext cx="7587049" cy="3416320"/>
          </a:xfrm>
          <a:prstGeom prst="rect">
            <a:avLst/>
          </a:prstGeom>
          <a:noFill/>
        </p:spPr>
        <p:txBody>
          <a:bodyPr wrap="square" rtlCol="0">
            <a:spAutoFit/>
          </a:bodyPr>
          <a:lstStyle/>
          <a:p>
            <a:r>
              <a:rPr kumimoji="1" lang="ja-JP" altLang="en-US" sz="5400" dirty="0"/>
              <a:t>５章はいかがでしたか？</a:t>
            </a:r>
            <a:endParaRPr kumimoji="1" lang="en-US" altLang="ja-JP" sz="5400" dirty="0"/>
          </a:p>
          <a:p>
            <a:endParaRPr kumimoji="1" lang="en-US" altLang="ja-JP" sz="5400" dirty="0"/>
          </a:p>
          <a:p>
            <a:r>
              <a:rPr kumimoji="1" lang="ja-JP" altLang="en-US" sz="5400" dirty="0"/>
              <a:t>お疲れさま</a:t>
            </a:r>
            <a:r>
              <a:rPr kumimoji="1" lang="ja-JP" altLang="en-US" sz="5400" dirty="0" err="1"/>
              <a:t>で</a:t>
            </a:r>
            <a:r>
              <a:rPr kumimoji="1" lang="ja-JP" altLang="en-US" sz="5400" dirty="0"/>
              <a:t>した</a:t>
            </a:r>
            <a:endParaRPr kumimoji="1" lang="en-US" altLang="ja-JP" sz="5400" dirty="0"/>
          </a:p>
          <a:p>
            <a:endParaRPr kumimoji="1" lang="ja-JP" altLang="en-US" sz="5400" dirty="0"/>
          </a:p>
        </p:txBody>
      </p:sp>
      <p:sp>
        <p:nvSpPr>
          <p:cNvPr id="4" name="スライド番号プレースホルダー 3">
            <a:extLst>
              <a:ext uri="{FF2B5EF4-FFF2-40B4-BE49-F238E27FC236}">
                <a16:creationId xmlns:a16="http://schemas.microsoft.com/office/drawing/2014/main" id="{093CFE13-D535-B9F0-9372-9B1B4EC0E023}"/>
              </a:ext>
            </a:extLst>
          </p:cNvPr>
          <p:cNvSpPr>
            <a:spLocks noGrp="1"/>
          </p:cNvSpPr>
          <p:nvPr>
            <p:ph type="sldNum" sz="quarter" idx="12"/>
          </p:nvPr>
        </p:nvSpPr>
        <p:spPr/>
        <p:txBody>
          <a:bodyPr/>
          <a:lstStyle/>
          <a:p>
            <a:fld id="{4D9BD82A-FD01-4816-BA64-43AC5E1A60A2}" type="slidenum">
              <a:rPr kumimoji="1" lang="ja-JP" altLang="en-US" smtClean="0"/>
              <a:t>37</a:t>
            </a:fld>
            <a:endParaRPr kumimoji="1" lang="ja-JP" altLang="en-US"/>
          </a:p>
        </p:txBody>
      </p:sp>
    </p:spTree>
    <p:extLst>
      <p:ext uri="{BB962C8B-B14F-4D97-AF65-F5344CB8AC3E}">
        <p14:creationId xmlns:p14="http://schemas.microsoft.com/office/powerpoint/2010/main" val="3768677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22842" y="928387"/>
            <a:ext cx="11069158" cy="2616101"/>
          </a:xfrm>
          <a:prstGeom prst="rect">
            <a:avLst/>
          </a:prstGeom>
          <a:noFill/>
        </p:spPr>
        <p:txBody>
          <a:bodyPr wrap="square" rtlCol="0">
            <a:spAutoFit/>
          </a:bodyPr>
          <a:lstStyle/>
          <a:p>
            <a:r>
              <a:rPr lang="ja-JP" altLang="en-US" sz="4800" dirty="0">
                <a:solidFill>
                  <a:prstClr val="black"/>
                </a:solidFill>
              </a:rPr>
              <a:t>第１節　</a:t>
            </a:r>
            <a:endParaRPr lang="en-US" altLang="ja-JP" sz="4800" dirty="0">
              <a:solidFill>
                <a:prstClr val="black"/>
              </a:solidFill>
            </a:endParaRPr>
          </a:p>
          <a:p>
            <a:r>
              <a:rPr lang="ja-JP" altLang="en-US" sz="2000" dirty="0">
                <a:solidFill>
                  <a:prstClr val="black"/>
                </a:solidFill>
              </a:rPr>
              <a:t>　　　　</a:t>
            </a:r>
            <a:endParaRPr lang="en-US" altLang="ja-JP" sz="2000" dirty="0">
              <a:solidFill>
                <a:prstClr val="black"/>
              </a:solidFill>
            </a:endParaRPr>
          </a:p>
          <a:p>
            <a:r>
              <a:rPr lang="ja-JP" altLang="en-US" sz="4800" dirty="0">
                <a:solidFill>
                  <a:prstClr val="black"/>
                </a:solidFill>
              </a:rPr>
              <a:t>　教育・保育施設等における</a:t>
            </a:r>
            <a:endParaRPr lang="en-US" altLang="ja-JP" sz="4800" dirty="0">
              <a:solidFill>
                <a:prstClr val="black"/>
              </a:solidFill>
            </a:endParaRPr>
          </a:p>
          <a:p>
            <a:r>
              <a:rPr lang="ja-JP" altLang="en-US" sz="4800" dirty="0">
                <a:solidFill>
                  <a:prstClr val="black"/>
                </a:solidFill>
              </a:rPr>
              <a:t>　　　　　</a:t>
            </a:r>
            <a:r>
              <a:rPr lang="ja-JP" altLang="en-US" sz="4800">
                <a:solidFill>
                  <a:prstClr val="black"/>
                </a:solidFill>
              </a:rPr>
              <a:t>　事故</a:t>
            </a:r>
            <a:r>
              <a:rPr lang="ja-JP" altLang="en-US" sz="4800" dirty="0">
                <a:solidFill>
                  <a:prstClr val="black"/>
                </a:solidFill>
              </a:rPr>
              <a:t>防止ガイドラインの理解</a:t>
            </a:r>
            <a:endParaRPr lang="ja-JP" altLang="en-US" dirty="0">
              <a:solidFill>
                <a:prstClr val="black"/>
              </a:solidFill>
            </a:endParaRPr>
          </a:p>
        </p:txBody>
      </p:sp>
      <p:pic>
        <p:nvPicPr>
          <p:cNvPr id="7" name="図 6"/>
          <p:cNvPicPr>
            <a:picLocks noChangeAspect="1"/>
          </p:cNvPicPr>
          <p:nvPr/>
        </p:nvPicPr>
        <p:blipFill>
          <a:blip r:embed="rId2"/>
          <a:stretch>
            <a:fillRect/>
          </a:stretch>
        </p:blipFill>
        <p:spPr>
          <a:xfrm>
            <a:off x="734606" y="3855801"/>
            <a:ext cx="10662828" cy="2499577"/>
          </a:xfrm>
          <a:prstGeom prst="rect">
            <a:avLst/>
          </a:prstGeom>
        </p:spPr>
      </p:pic>
      <p:sp>
        <p:nvSpPr>
          <p:cNvPr id="3" name="スライド番号プレースホルダー 2">
            <a:extLst>
              <a:ext uri="{FF2B5EF4-FFF2-40B4-BE49-F238E27FC236}">
                <a16:creationId xmlns:a16="http://schemas.microsoft.com/office/drawing/2014/main" id="{FE7403C4-29B1-A2DB-C43E-F51D6555027F}"/>
              </a:ext>
            </a:extLst>
          </p:cNvPr>
          <p:cNvSpPr>
            <a:spLocks noGrp="1"/>
          </p:cNvSpPr>
          <p:nvPr>
            <p:ph type="sldNum" sz="quarter" idx="12"/>
          </p:nvPr>
        </p:nvSpPr>
        <p:spPr/>
        <p:txBody>
          <a:bodyPr/>
          <a:lstStyle/>
          <a:p>
            <a:fld id="{A67AB74B-77D1-4062-BF5A-F46B934054EB}" type="slidenum">
              <a:rPr lang="ja-JP" altLang="en-US" smtClean="0">
                <a:solidFill>
                  <a:prstClr val="black">
                    <a:tint val="75000"/>
                  </a:prstClr>
                </a:solidFill>
              </a:rPr>
              <a:pPr/>
              <a:t>4</a:t>
            </a:fld>
            <a:endParaRPr lang="ja-JP" altLang="en-US">
              <a:solidFill>
                <a:prstClr val="black">
                  <a:tint val="75000"/>
                </a:prstClr>
              </a:solidFill>
            </a:endParaRPr>
          </a:p>
        </p:txBody>
      </p:sp>
    </p:spTree>
    <p:extLst>
      <p:ext uri="{BB962C8B-B14F-4D97-AF65-F5344CB8AC3E}">
        <p14:creationId xmlns:p14="http://schemas.microsoft.com/office/powerpoint/2010/main" val="4031789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0820" y="-104931"/>
            <a:ext cx="3740384" cy="1870193"/>
          </a:xfrm>
          <a:prstGeom prst="rect">
            <a:avLst/>
          </a:prstGeom>
        </p:spPr>
      </p:pic>
      <p:sp>
        <p:nvSpPr>
          <p:cNvPr id="4" name="テキスト ボックス 3"/>
          <p:cNvSpPr txBox="1"/>
          <p:nvPr/>
        </p:nvSpPr>
        <p:spPr>
          <a:xfrm>
            <a:off x="919642" y="558260"/>
            <a:ext cx="11678758" cy="5878532"/>
          </a:xfrm>
          <a:prstGeom prst="rect">
            <a:avLst/>
          </a:prstGeom>
          <a:noFill/>
        </p:spPr>
        <p:txBody>
          <a:bodyPr wrap="square" rtlCol="0">
            <a:spAutoFit/>
          </a:bodyPr>
          <a:lstStyle/>
          <a:p>
            <a:r>
              <a:rPr lang="ja-JP" altLang="en-US" sz="4800" dirty="0">
                <a:solidFill>
                  <a:prstClr val="black"/>
                </a:solidFill>
              </a:rPr>
              <a:t>この節のねらい</a:t>
            </a:r>
            <a:endParaRPr lang="en-US" altLang="ja-JP" sz="4800" dirty="0">
              <a:solidFill>
                <a:prstClr val="black"/>
              </a:solidFill>
            </a:endParaRPr>
          </a:p>
          <a:p>
            <a:r>
              <a:rPr lang="ja-JP" altLang="en-US" sz="4000" dirty="0">
                <a:solidFill>
                  <a:prstClr val="black"/>
                </a:solidFill>
              </a:rPr>
              <a:t>　　</a:t>
            </a:r>
            <a:endParaRPr lang="en-US" altLang="ja-JP" sz="4000" dirty="0">
              <a:solidFill>
                <a:prstClr val="black"/>
              </a:solidFill>
            </a:endParaRPr>
          </a:p>
          <a:p>
            <a:r>
              <a:rPr lang="ja-JP" altLang="en-US" sz="3600" dirty="0">
                <a:solidFill>
                  <a:prstClr val="black"/>
                </a:solidFill>
              </a:rPr>
              <a:t>　☆教育・保育施設等における事故防止及び事故発生</a:t>
            </a:r>
            <a:endParaRPr lang="en-US" altLang="ja-JP" sz="3600" dirty="0">
              <a:solidFill>
                <a:prstClr val="black"/>
              </a:solidFill>
            </a:endParaRPr>
          </a:p>
          <a:p>
            <a:r>
              <a:rPr lang="ja-JP" altLang="en-US" sz="3600" dirty="0">
                <a:solidFill>
                  <a:prstClr val="black"/>
                </a:solidFill>
              </a:rPr>
              <a:t>　　　時の対応のためのガイドラインの位置づけを理解し、</a:t>
            </a:r>
            <a:endParaRPr lang="en-US" altLang="ja-JP" sz="3600" dirty="0">
              <a:solidFill>
                <a:prstClr val="black"/>
              </a:solidFill>
            </a:endParaRPr>
          </a:p>
          <a:p>
            <a:r>
              <a:rPr lang="ja-JP" altLang="en-US" sz="3600" dirty="0">
                <a:solidFill>
                  <a:prstClr val="black"/>
                </a:solidFill>
              </a:rPr>
              <a:t>　　　ほかの職員に説明できる</a:t>
            </a:r>
            <a:endParaRPr lang="en-US" altLang="ja-JP" sz="3600" dirty="0">
              <a:solidFill>
                <a:prstClr val="black"/>
              </a:solidFill>
            </a:endParaRPr>
          </a:p>
          <a:p>
            <a:r>
              <a:rPr lang="ja-JP" altLang="en-US" sz="3600" dirty="0">
                <a:solidFill>
                  <a:prstClr val="black"/>
                </a:solidFill>
              </a:rPr>
              <a:t>　☆安全な教育・保育環境を確保するために、子どもの</a:t>
            </a:r>
            <a:endParaRPr lang="en-US" altLang="ja-JP" sz="3600" dirty="0">
              <a:solidFill>
                <a:prstClr val="black"/>
              </a:solidFill>
            </a:endParaRPr>
          </a:p>
          <a:p>
            <a:r>
              <a:rPr lang="ja-JP" altLang="en-US" sz="3600" dirty="0">
                <a:solidFill>
                  <a:prstClr val="black"/>
                </a:solidFill>
              </a:rPr>
              <a:t>　　　年齢、場所、活動内容への留意が必要であることを</a:t>
            </a:r>
            <a:endParaRPr lang="en-US" altLang="ja-JP" sz="3600" dirty="0">
              <a:solidFill>
                <a:prstClr val="black"/>
              </a:solidFill>
            </a:endParaRPr>
          </a:p>
          <a:p>
            <a:r>
              <a:rPr lang="ja-JP" altLang="en-US" sz="3600" dirty="0">
                <a:solidFill>
                  <a:prstClr val="black"/>
                </a:solidFill>
              </a:rPr>
              <a:t>　　　理解し</a:t>
            </a:r>
            <a:r>
              <a:rPr lang="en-US" altLang="ja-JP" sz="3600" dirty="0">
                <a:solidFill>
                  <a:prstClr val="black"/>
                </a:solidFill>
              </a:rPr>
              <a:t>,</a:t>
            </a:r>
            <a:r>
              <a:rPr lang="ja-JP" altLang="en-US" sz="3600" dirty="0">
                <a:solidFill>
                  <a:prstClr val="black"/>
                </a:solidFill>
              </a:rPr>
              <a:t>ほかの職員に説明できる</a:t>
            </a:r>
            <a:endParaRPr lang="en-US" altLang="ja-JP" sz="3600" dirty="0">
              <a:solidFill>
                <a:prstClr val="black"/>
              </a:solidFill>
            </a:endParaRPr>
          </a:p>
          <a:p>
            <a:r>
              <a:rPr lang="ja-JP" altLang="en-US" sz="3600" dirty="0">
                <a:solidFill>
                  <a:prstClr val="black"/>
                </a:solidFill>
              </a:rPr>
              <a:t>　☆事故防止の考え方を理解し、ほかの職員に説明で</a:t>
            </a:r>
            <a:endParaRPr lang="en-US" altLang="ja-JP" sz="3600" dirty="0">
              <a:solidFill>
                <a:prstClr val="black"/>
              </a:solidFill>
            </a:endParaRPr>
          </a:p>
          <a:p>
            <a:r>
              <a:rPr lang="ja-JP" altLang="en-US" sz="3600" dirty="0">
                <a:solidFill>
                  <a:prstClr val="black"/>
                </a:solidFill>
              </a:rPr>
              <a:t>　　　きる</a:t>
            </a:r>
          </a:p>
        </p:txBody>
      </p:sp>
      <p:sp>
        <p:nvSpPr>
          <p:cNvPr id="2" name="スライド番号プレースホルダー 1">
            <a:extLst>
              <a:ext uri="{FF2B5EF4-FFF2-40B4-BE49-F238E27FC236}">
                <a16:creationId xmlns:a16="http://schemas.microsoft.com/office/drawing/2014/main" id="{EDBA1891-2545-F945-F48A-5248A941E34B}"/>
              </a:ext>
            </a:extLst>
          </p:cNvPr>
          <p:cNvSpPr>
            <a:spLocks noGrp="1"/>
          </p:cNvSpPr>
          <p:nvPr>
            <p:ph type="sldNum" sz="quarter" idx="12"/>
          </p:nvPr>
        </p:nvSpPr>
        <p:spPr/>
        <p:txBody>
          <a:bodyPr/>
          <a:lstStyle/>
          <a:p>
            <a:fld id="{4D9BD82A-FD01-4816-BA64-43AC5E1A60A2}" type="slidenum">
              <a:rPr kumimoji="1" lang="ja-JP" altLang="en-US" smtClean="0"/>
              <a:t>5</a:t>
            </a:fld>
            <a:endParaRPr kumimoji="1" lang="ja-JP" altLang="en-US"/>
          </a:p>
        </p:txBody>
      </p:sp>
    </p:spTree>
    <p:extLst>
      <p:ext uri="{BB962C8B-B14F-4D97-AF65-F5344CB8AC3E}">
        <p14:creationId xmlns:p14="http://schemas.microsoft.com/office/powerpoint/2010/main" val="2842083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85447" y="1272509"/>
            <a:ext cx="11069158" cy="5355312"/>
          </a:xfrm>
          <a:prstGeom prst="rect">
            <a:avLst/>
          </a:prstGeom>
          <a:noFill/>
        </p:spPr>
        <p:txBody>
          <a:bodyPr wrap="square" rtlCol="0">
            <a:spAutoFit/>
          </a:bodyPr>
          <a:lstStyle/>
          <a:p>
            <a:r>
              <a:rPr lang="ja-JP" altLang="en-US" sz="4800" dirty="0">
                <a:solidFill>
                  <a:prstClr val="black"/>
                </a:solidFill>
              </a:rPr>
              <a:t>演習１　　　　</a:t>
            </a:r>
            <a:endParaRPr lang="en-US" altLang="ja-JP" sz="4800" dirty="0">
              <a:solidFill>
                <a:prstClr val="black"/>
              </a:solidFill>
            </a:endParaRPr>
          </a:p>
          <a:p>
            <a:r>
              <a:rPr lang="ja-JP" altLang="en-US" sz="4800" dirty="0">
                <a:solidFill>
                  <a:prstClr val="black"/>
                </a:solidFill>
              </a:rPr>
              <a:t>　　　　あなたが経験した事故（またはヒヤ</a:t>
            </a:r>
            <a:endParaRPr lang="en-US" altLang="ja-JP" sz="4800" dirty="0">
              <a:solidFill>
                <a:prstClr val="black"/>
              </a:solidFill>
            </a:endParaRPr>
          </a:p>
          <a:p>
            <a:r>
              <a:rPr lang="ja-JP" altLang="en-US" sz="4800" dirty="0">
                <a:solidFill>
                  <a:prstClr val="black"/>
                </a:solidFill>
              </a:rPr>
              <a:t>　　　　リハット事例）を一つ思い出して書</a:t>
            </a:r>
            <a:endParaRPr lang="en-US" altLang="ja-JP" sz="4800" dirty="0">
              <a:solidFill>
                <a:prstClr val="black"/>
              </a:solidFill>
            </a:endParaRPr>
          </a:p>
          <a:p>
            <a:r>
              <a:rPr lang="ja-JP" altLang="en-US" sz="4800" dirty="0">
                <a:solidFill>
                  <a:prstClr val="black"/>
                </a:solidFill>
              </a:rPr>
              <a:t>　　　　いてみましょう。</a:t>
            </a:r>
            <a:r>
              <a:rPr lang="ja-JP" altLang="en-US" sz="4000" dirty="0">
                <a:solidFill>
                  <a:prstClr val="black"/>
                </a:solidFill>
              </a:rPr>
              <a:t>　　　　　　</a:t>
            </a:r>
            <a:endParaRPr lang="en-US" altLang="ja-JP" sz="4000" dirty="0">
              <a:solidFill>
                <a:prstClr val="black"/>
              </a:solidFill>
            </a:endParaRPr>
          </a:p>
          <a:p>
            <a:r>
              <a:rPr lang="ja-JP" altLang="en-US" sz="1400" dirty="0">
                <a:solidFill>
                  <a:prstClr val="black"/>
                </a:solidFill>
              </a:rPr>
              <a:t>　　</a:t>
            </a:r>
            <a:endParaRPr lang="en-US" altLang="ja-JP" sz="1400" dirty="0">
              <a:solidFill>
                <a:prstClr val="black"/>
              </a:solidFill>
            </a:endParaRPr>
          </a:p>
          <a:p>
            <a:r>
              <a:rPr lang="ja-JP" altLang="en-US" sz="4000" dirty="0">
                <a:solidFill>
                  <a:prstClr val="black"/>
                </a:solidFill>
              </a:rPr>
              <a:t>　　　　　　　</a:t>
            </a:r>
            <a:endParaRPr lang="en-US" altLang="ja-JP" sz="4000" dirty="0">
              <a:solidFill>
                <a:prstClr val="black"/>
              </a:solidFill>
            </a:endParaRPr>
          </a:p>
          <a:p>
            <a:r>
              <a:rPr lang="ja-JP" altLang="en-US" sz="4800" dirty="0">
                <a:solidFill>
                  <a:prstClr val="black"/>
                </a:solidFill>
              </a:rPr>
              <a:t>　　　</a:t>
            </a:r>
            <a:endParaRPr lang="en-US" altLang="ja-JP" sz="4800" dirty="0">
              <a:solidFill>
                <a:prstClr val="black"/>
              </a:solidFill>
            </a:endParaRPr>
          </a:p>
          <a:p>
            <a:r>
              <a:rPr lang="ja-JP" altLang="en-US" sz="4800" dirty="0">
                <a:solidFill>
                  <a:prstClr val="black"/>
                </a:solidFill>
              </a:rPr>
              <a:t>　　　</a:t>
            </a:r>
            <a:endParaRPr lang="ja-JP" altLang="en-US" dirty="0">
              <a:solidFill>
                <a:prstClr val="black"/>
              </a:solidFill>
            </a:endParaRPr>
          </a:p>
        </p:txBody>
      </p:sp>
      <p:sp>
        <p:nvSpPr>
          <p:cNvPr id="3" name="テキスト ボックス 2"/>
          <p:cNvSpPr txBox="1"/>
          <p:nvPr/>
        </p:nvSpPr>
        <p:spPr>
          <a:xfrm>
            <a:off x="656491" y="413097"/>
            <a:ext cx="4466493" cy="584775"/>
          </a:xfrm>
          <a:prstGeom prst="rect">
            <a:avLst/>
          </a:prstGeom>
          <a:noFill/>
        </p:spPr>
        <p:txBody>
          <a:bodyPr wrap="square" rtlCol="0">
            <a:spAutoFit/>
          </a:bodyPr>
          <a:lstStyle/>
          <a:p>
            <a:r>
              <a:rPr lang="ja-JP" altLang="en-US" sz="3200" dirty="0">
                <a:solidFill>
                  <a:prstClr val="black"/>
                </a:solidFill>
              </a:rPr>
              <a:t>テキスト９４ページ</a:t>
            </a:r>
            <a:endParaRPr lang="en-US" altLang="ja-JP" sz="3200" dirty="0">
              <a:solidFill>
                <a:prstClr val="black"/>
              </a:solidFill>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3235" y="4120365"/>
            <a:ext cx="3552392" cy="2327193"/>
          </a:xfrm>
          <a:prstGeom prst="ellipse">
            <a:avLst/>
          </a:prstGeom>
          <a:ln>
            <a:noFill/>
          </a:ln>
          <a:effectLst>
            <a:softEdge rad="112500"/>
          </a:effectLst>
        </p:spPr>
      </p:pic>
      <p:sp>
        <p:nvSpPr>
          <p:cNvPr id="4" name="スライド番号プレースホルダー 3">
            <a:extLst>
              <a:ext uri="{FF2B5EF4-FFF2-40B4-BE49-F238E27FC236}">
                <a16:creationId xmlns:a16="http://schemas.microsoft.com/office/drawing/2014/main" id="{8EEF3D7B-9916-7367-E50D-FC7AA562D4FB}"/>
              </a:ext>
            </a:extLst>
          </p:cNvPr>
          <p:cNvSpPr>
            <a:spLocks noGrp="1"/>
          </p:cNvSpPr>
          <p:nvPr>
            <p:ph type="sldNum" sz="quarter" idx="12"/>
          </p:nvPr>
        </p:nvSpPr>
        <p:spPr/>
        <p:txBody>
          <a:bodyPr/>
          <a:lstStyle/>
          <a:p>
            <a:fld id="{4D9BD82A-FD01-4816-BA64-43AC5E1A60A2}" type="slidenum">
              <a:rPr kumimoji="1" lang="ja-JP" altLang="en-US" smtClean="0"/>
              <a:t>6</a:t>
            </a:fld>
            <a:endParaRPr kumimoji="1" lang="ja-JP" altLang="en-US"/>
          </a:p>
        </p:txBody>
      </p:sp>
    </p:spTree>
    <p:extLst>
      <p:ext uri="{BB962C8B-B14F-4D97-AF65-F5344CB8AC3E}">
        <p14:creationId xmlns:p14="http://schemas.microsoft.com/office/powerpoint/2010/main" val="963208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85447" y="1272509"/>
            <a:ext cx="11069158" cy="3323987"/>
          </a:xfrm>
          <a:prstGeom prst="rect">
            <a:avLst/>
          </a:prstGeom>
          <a:noFill/>
        </p:spPr>
        <p:txBody>
          <a:bodyPr wrap="square" rtlCol="0">
            <a:spAutoFit/>
          </a:bodyPr>
          <a:lstStyle/>
          <a:p>
            <a:r>
              <a:rPr lang="ja-JP" altLang="en-US" sz="4800" dirty="0">
                <a:solidFill>
                  <a:prstClr val="black"/>
                </a:solidFill>
              </a:rPr>
              <a:t>演習２　</a:t>
            </a:r>
            <a:endParaRPr lang="en-US" altLang="ja-JP" sz="4800" dirty="0">
              <a:solidFill>
                <a:prstClr val="black"/>
              </a:solidFill>
            </a:endParaRPr>
          </a:p>
          <a:p>
            <a:r>
              <a:rPr lang="ja-JP" altLang="en-US" sz="4800" dirty="0">
                <a:solidFill>
                  <a:prstClr val="black"/>
                </a:solidFill>
              </a:rPr>
              <a:t>　　書き出した事故（またはヒヤリハット</a:t>
            </a:r>
            <a:endParaRPr lang="en-US" altLang="ja-JP" sz="4800" dirty="0">
              <a:solidFill>
                <a:prstClr val="black"/>
              </a:solidFill>
            </a:endParaRPr>
          </a:p>
          <a:p>
            <a:r>
              <a:rPr lang="ja-JP" altLang="en-US" sz="4800" dirty="0">
                <a:solidFill>
                  <a:prstClr val="black"/>
                </a:solidFill>
              </a:rPr>
              <a:t>　　事例）をグループ内で発表し、共有</a:t>
            </a:r>
            <a:endParaRPr lang="en-US" altLang="ja-JP" sz="4800" dirty="0">
              <a:solidFill>
                <a:prstClr val="black"/>
              </a:solidFill>
            </a:endParaRPr>
          </a:p>
          <a:p>
            <a:r>
              <a:rPr lang="ja-JP" altLang="en-US" sz="4800" dirty="0">
                <a:solidFill>
                  <a:prstClr val="black"/>
                </a:solidFill>
              </a:rPr>
              <a:t>　　しましょう。</a:t>
            </a:r>
            <a:endParaRPr lang="en-US" altLang="ja-JP" sz="4800" dirty="0">
              <a:solidFill>
                <a:prstClr val="black"/>
              </a:solidFill>
            </a:endParaRPr>
          </a:p>
          <a:p>
            <a:r>
              <a:rPr lang="ja-JP" altLang="en-US" dirty="0">
                <a:solidFill>
                  <a:prstClr val="black"/>
                </a:solidFill>
              </a:rPr>
              <a:t>　　　</a:t>
            </a:r>
          </a:p>
        </p:txBody>
      </p:sp>
      <p:sp>
        <p:nvSpPr>
          <p:cNvPr id="3" name="テキスト ボックス 2"/>
          <p:cNvSpPr txBox="1"/>
          <p:nvPr/>
        </p:nvSpPr>
        <p:spPr>
          <a:xfrm>
            <a:off x="656491" y="413097"/>
            <a:ext cx="4466493" cy="584775"/>
          </a:xfrm>
          <a:prstGeom prst="rect">
            <a:avLst/>
          </a:prstGeom>
          <a:noFill/>
        </p:spPr>
        <p:txBody>
          <a:bodyPr wrap="square" rtlCol="0">
            <a:spAutoFit/>
          </a:bodyPr>
          <a:lstStyle/>
          <a:p>
            <a:r>
              <a:rPr lang="ja-JP" altLang="en-US" sz="3200" dirty="0">
                <a:solidFill>
                  <a:prstClr val="black"/>
                </a:solidFill>
              </a:rPr>
              <a:t>テキスト９４ページ</a:t>
            </a:r>
            <a:endParaRPr lang="en-US" altLang="ja-JP" sz="3200" dirty="0">
              <a:solidFill>
                <a:prstClr val="black"/>
              </a:solidFill>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9804" y="5510260"/>
            <a:ext cx="2838450" cy="838200"/>
          </a:xfrm>
          <a:prstGeom prst="rect">
            <a:avLst/>
          </a:prstGeom>
        </p:spPr>
      </p:pic>
      <p:sp>
        <p:nvSpPr>
          <p:cNvPr id="4" name="スライド番号プレースホルダー 3">
            <a:extLst>
              <a:ext uri="{FF2B5EF4-FFF2-40B4-BE49-F238E27FC236}">
                <a16:creationId xmlns:a16="http://schemas.microsoft.com/office/drawing/2014/main" id="{B02B007E-ED9E-186C-373D-EAB673A085B5}"/>
              </a:ext>
            </a:extLst>
          </p:cNvPr>
          <p:cNvSpPr>
            <a:spLocks noGrp="1"/>
          </p:cNvSpPr>
          <p:nvPr>
            <p:ph type="sldNum" sz="quarter" idx="12"/>
          </p:nvPr>
        </p:nvSpPr>
        <p:spPr/>
        <p:txBody>
          <a:bodyPr/>
          <a:lstStyle/>
          <a:p>
            <a:fld id="{4D9BD82A-FD01-4816-BA64-43AC5E1A60A2}" type="slidenum">
              <a:rPr kumimoji="1" lang="ja-JP" altLang="en-US" smtClean="0"/>
              <a:t>7</a:t>
            </a:fld>
            <a:endParaRPr kumimoji="1" lang="ja-JP" altLang="en-US"/>
          </a:p>
        </p:txBody>
      </p:sp>
    </p:spTree>
    <p:extLst>
      <p:ext uri="{BB962C8B-B14F-4D97-AF65-F5344CB8AC3E}">
        <p14:creationId xmlns:p14="http://schemas.microsoft.com/office/powerpoint/2010/main" val="2494197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85447" y="1272509"/>
            <a:ext cx="11069158" cy="3046988"/>
          </a:xfrm>
          <a:prstGeom prst="rect">
            <a:avLst/>
          </a:prstGeom>
          <a:noFill/>
        </p:spPr>
        <p:txBody>
          <a:bodyPr wrap="square" rtlCol="0">
            <a:spAutoFit/>
          </a:bodyPr>
          <a:lstStyle/>
          <a:p>
            <a:r>
              <a:rPr lang="ja-JP" altLang="en-US" sz="4800" dirty="0">
                <a:solidFill>
                  <a:prstClr val="black"/>
                </a:solidFill>
              </a:rPr>
              <a:t>演習３　</a:t>
            </a:r>
            <a:endParaRPr lang="en-US" altLang="ja-JP" sz="4800" dirty="0">
              <a:solidFill>
                <a:prstClr val="black"/>
              </a:solidFill>
            </a:endParaRPr>
          </a:p>
          <a:p>
            <a:r>
              <a:rPr lang="ja-JP" altLang="en-US" sz="4800" dirty="0">
                <a:solidFill>
                  <a:prstClr val="black"/>
                </a:solidFill>
              </a:rPr>
              <a:t>　　事故防止がなぜ必要なのか、自分の</a:t>
            </a:r>
            <a:endParaRPr lang="en-US" altLang="ja-JP" sz="4800" dirty="0">
              <a:solidFill>
                <a:prstClr val="black"/>
              </a:solidFill>
            </a:endParaRPr>
          </a:p>
          <a:p>
            <a:r>
              <a:rPr lang="ja-JP" altLang="en-US" sz="4800" dirty="0">
                <a:solidFill>
                  <a:prstClr val="black"/>
                </a:solidFill>
              </a:rPr>
              <a:t>　　考えを書き、グループ内で話し合って</a:t>
            </a:r>
            <a:endParaRPr lang="en-US" altLang="ja-JP" sz="4800" dirty="0">
              <a:solidFill>
                <a:prstClr val="black"/>
              </a:solidFill>
            </a:endParaRPr>
          </a:p>
          <a:p>
            <a:r>
              <a:rPr lang="ja-JP" altLang="en-US" sz="4800" dirty="0">
                <a:solidFill>
                  <a:prstClr val="black"/>
                </a:solidFill>
              </a:rPr>
              <a:t>　　みましょう。</a:t>
            </a:r>
            <a:r>
              <a:rPr lang="ja-JP" altLang="en-US" dirty="0">
                <a:solidFill>
                  <a:prstClr val="black"/>
                </a:solidFill>
              </a:rPr>
              <a:t>　　　</a:t>
            </a:r>
          </a:p>
        </p:txBody>
      </p:sp>
      <p:sp>
        <p:nvSpPr>
          <p:cNvPr id="3" name="テキスト ボックス 2"/>
          <p:cNvSpPr txBox="1"/>
          <p:nvPr/>
        </p:nvSpPr>
        <p:spPr>
          <a:xfrm>
            <a:off x="656491" y="413097"/>
            <a:ext cx="4466493" cy="584775"/>
          </a:xfrm>
          <a:prstGeom prst="rect">
            <a:avLst/>
          </a:prstGeom>
          <a:noFill/>
        </p:spPr>
        <p:txBody>
          <a:bodyPr wrap="square" rtlCol="0">
            <a:spAutoFit/>
          </a:bodyPr>
          <a:lstStyle/>
          <a:p>
            <a:r>
              <a:rPr lang="ja-JP" altLang="en-US" sz="3200" dirty="0">
                <a:solidFill>
                  <a:prstClr val="black"/>
                </a:solidFill>
              </a:rPr>
              <a:t>テキスト９４ページ</a:t>
            </a:r>
            <a:endParaRPr lang="en-US" altLang="ja-JP" sz="3200" dirty="0">
              <a:solidFill>
                <a:prstClr val="black"/>
              </a:solidFill>
            </a:endParaRPr>
          </a:p>
        </p:txBody>
      </p:sp>
      <p:pic>
        <p:nvPicPr>
          <p:cNvPr id="8" name="図 7">
            <a:extLst>
              <a:ext uri="{FF2B5EF4-FFF2-40B4-BE49-F238E27FC236}">
                <a16:creationId xmlns:a16="http://schemas.microsoft.com/office/drawing/2014/main" id="{49491324-B9D7-4977-B597-5E510BA083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9412" y="4319497"/>
            <a:ext cx="3074988" cy="1886646"/>
          </a:xfrm>
          <a:prstGeom prst="rect">
            <a:avLst/>
          </a:prstGeom>
        </p:spPr>
      </p:pic>
      <p:sp>
        <p:nvSpPr>
          <p:cNvPr id="4" name="スライド番号プレースホルダー 3">
            <a:extLst>
              <a:ext uri="{FF2B5EF4-FFF2-40B4-BE49-F238E27FC236}">
                <a16:creationId xmlns:a16="http://schemas.microsoft.com/office/drawing/2014/main" id="{FBE461E8-6F10-577F-F9DE-2325F11C4DE7}"/>
              </a:ext>
            </a:extLst>
          </p:cNvPr>
          <p:cNvSpPr>
            <a:spLocks noGrp="1"/>
          </p:cNvSpPr>
          <p:nvPr>
            <p:ph type="sldNum" sz="quarter" idx="12"/>
          </p:nvPr>
        </p:nvSpPr>
        <p:spPr/>
        <p:txBody>
          <a:bodyPr/>
          <a:lstStyle/>
          <a:p>
            <a:fld id="{4D9BD82A-FD01-4816-BA64-43AC5E1A60A2}" type="slidenum">
              <a:rPr kumimoji="1" lang="ja-JP" altLang="en-US" smtClean="0"/>
              <a:t>8</a:t>
            </a:fld>
            <a:endParaRPr kumimoji="1" lang="ja-JP" altLang="en-US"/>
          </a:p>
        </p:txBody>
      </p:sp>
    </p:spTree>
    <p:extLst>
      <p:ext uri="{BB962C8B-B14F-4D97-AF65-F5344CB8AC3E}">
        <p14:creationId xmlns:p14="http://schemas.microsoft.com/office/powerpoint/2010/main" val="1598581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49923" y="2277857"/>
            <a:ext cx="11101753" cy="3416320"/>
          </a:xfrm>
          <a:prstGeom prst="rect">
            <a:avLst/>
          </a:prstGeom>
          <a:noFill/>
        </p:spPr>
        <p:txBody>
          <a:bodyPr wrap="square" rtlCol="0">
            <a:spAutoFit/>
          </a:bodyPr>
          <a:lstStyle/>
          <a:p>
            <a:r>
              <a:rPr lang="ja-JP" altLang="en-US" sz="3600" dirty="0"/>
              <a:t>　２０１５（平成</a:t>
            </a:r>
            <a:r>
              <a:rPr lang="en-US" altLang="ja-JP" sz="3600" dirty="0"/>
              <a:t>27</a:t>
            </a:r>
            <a:r>
              <a:rPr lang="ja-JP" altLang="en-US" sz="3600" dirty="0"/>
              <a:t>）年４月に子ども子育て支援新制度では</a:t>
            </a:r>
            <a:endParaRPr lang="en-US" altLang="ja-JP" sz="3600" dirty="0"/>
          </a:p>
          <a:p>
            <a:r>
              <a:rPr lang="ja-JP" altLang="en-US" sz="3600" dirty="0">
                <a:solidFill>
                  <a:prstClr val="black"/>
                </a:solidFill>
              </a:rPr>
              <a:t>「特別教育・保育施設及び特定地域型</a:t>
            </a:r>
            <a:endParaRPr lang="en-US" altLang="ja-JP" sz="3600" dirty="0">
              <a:solidFill>
                <a:prstClr val="black"/>
              </a:solidFill>
            </a:endParaRPr>
          </a:p>
          <a:p>
            <a:r>
              <a:rPr lang="ja-JP" altLang="en-US" sz="3600" dirty="0">
                <a:solidFill>
                  <a:prstClr val="black"/>
                </a:solidFill>
              </a:rPr>
              <a:t>保育事業の運営に関する基準」が定められた。</a:t>
            </a:r>
            <a:endParaRPr lang="en-US" altLang="ja-JP" sz="3600" dirty="0">
              <a:solidFill>
                <a:prstClr val="black"/>
              </a:solidFill>
            </a:endParaRPr>
          </a:p>
          <a:p>
            <a:r>
              <a:rPr lang="ja-JP" altLang="en-US" sz="3600" dirty="0">
                <a:solidFill>
                  <a:prstClr val="black"/>
                </a:solidFill>
              </a:rPr>
              <a:t>　その基準の中で、特定教育・保育施設及び特定地域型保育所事業者は、</a:t>
            </a:r>
            <a:r>
              <a:rPr lang="ja-JP" altLang="en-US" sz="3600" dirty="0">
                <a:solidFill>
                  <a:srgbClr val="FF3399"/>
                </a:solidFill>
              </a:rPr>
              <a:t>事故の発生又はその発生を防止するために措置を講じなければならない</a:t>
            </a:r>
            <a:r>
              <a:rPr lang="ja-JP" altLang="en-US" sz="3600" dirty="0">
                <a:solidFill>
                  <a:prstClr val="black"/>
                </a:solidFill>
              </a:rPr>
              <a:t>とされている。</a:t>
            </a:r>
            <a:endParaRPr lang="en-US" altLang="ja-JP" sz="3600" dirty="0">
              <a:solidFill>
                <a:prstClr val="black"/>
              </a:solidFill>
            </a:endParaRPr>
          </a:p>
        </p:txBody>
      </p:sp>
      <p:sp>
        <p:nvSpPr>
          <p:cNvPr id="3" name="テキスト ボックス 2"/>
          <p:cNvSpPr txBox="1"/>
          <p:nvPr/>
        </p:nvSpPr>
        <p:spPr>
          <a:xfrm>
            <a:off x="2714659" y="113706"/>
            <a:ext cx="9237017" cy="1754326"/>
          </a:xfrm>
          <a:prstGeom prst="rect">
            <a:avLst/>
          </a:prstGeom>
          <a:noFill/>
        </p:spPr>
        <p:txBody>
          <a:bodyPr wrap="square" rtlCol="0">
            <a:spAutoFit/>
          </a:bodyPr>
          <a:lstStyle/>
          <a:p>
            <a:r>
              <a:rPr lang="ja-JP" altLang="en-US" sz="3600" dirty="0">
                <a:solidFill>
                  <a:prstClr val="black"/>
                </a:solidFill>
              </a:rPr>
              <a:t>教育・保育施設における事故防止</a:t>
            </a:r>
            <a:endParaRPr lang="en-US" altLang="ja-JP" sz="3600" dirty="0">
              <a:solidFill>
                <a:prstClr val="black"/>
              </a:solidFill>
            </a:endParaRPr>
          </a:p>
          <a:p>
            <a:r>
              <a:rPr lang="ja-JP" altLang="en-US" sz="3600" dirty="0">
                <a:solidFill>
                  <a:prstClr val="black"/>
                </a:solidFill>
              </a:rPr>
              <a:t>及び事故発生時の対応のための</a:t>
            </a:r>
            <a:endParaRPr lang="en-US" altLang="ja-JP" sz="3600" dirty="0">
              <a:solidFill>
                <a:prstClr val="black"/>
              </a:solidFill>
            </a:endParaRPr>
          </a:p>
          <a:p>
            <a:r>
              <a:rPr lang="ja-JP" altLang="en-US" sz="3600" dirty="0">
                <a:solidFill>
                  <a:prstClr val="black"/>
                </a:solidFill>
              </a:rPr>
              <a:t>ガイドラインとは</a:t>
            </a:r>
            <a:endParaRPr lang="en-US" altLang="ja-JP" sz="3600" dirty="0">
              <a:solidFill>
                <a:prstClr val="black"/>
              </a:solidFill>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t="55254" r="55215"/>
          <a:stretch/>
        </p:blipFill>
        <p:spPr>
          <a:xfrm>
            <a:off x="1235148" y="523531"/>
            <a:ext cx="967366" cy="666959"/>
          </a:xfrm>
          <a:prstGeom prst="rect">
            <a:avLst/>
          </a:prstGeom>
        </p:spPr>
      </p:pic>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t="55254" r="55215"/>
          <a:stretch/>
        </p:blipFill>
        <p:spPr>
          <a:xfrm flipH="1">
            <a:off x="9456503" y="523531"/>
            <a:ext cx="967366" cy="666959"/>
          </a:xfrm>
          <a:prstGeom prst="rect">
            <a:avLst/>
          </a:prstGeom>
        </p:spPr>
      </p:pic>
      <p:sp>
        <p:nvSpPr>
          <p:cNvPr id="5" name="スライド番号プレースホルダー 4">
            <a:extLst>
              <a:ext uri="{FF2B5EF4-FFF2-40B4-BE49-F238E27FC236}">
                <a16:creationId xmlns:a16="http://schemas.microsoft.com/office/drawing/2014/main" id="{2E74AA72-86C1-BE71-D5FA-309F20D3EBF4}"/>
              </a:ext>
            </a:extLst>
          </p:cNvPr>
          <p:cNvSpPr>
            <a:spLocks noGrp="1"/>
          </p:cNvSpPr>
          <p:nvPr>
            <p:ph type="sldNum" sz="quarter" idx="12"/>
          </p:nvPr>
        </p:nvSpPr>
        <p:spPr/>
        <p:txBody>
          <a:bodyPr/>
          <a:lstStyle/>
          <a:p>
            <a:fld id="{4D9BD82A-FD01-4816-BA64-43AC5E1A60A2}" type="slidenum">
              <a:rPr kumimoji="1" lang="ja-JP" altLang="en-US" smtClean="0"/>
              <a:t>9</a:t>
            </a:fld>
            <a:endParaRPr kumimoji="1" lang="ja-JP" altLang="en-US"/>
          </a:p>
        </p:txBody>
      </p:sp>
    </p:spTree>
    <p:extLst>
      <p:ext uri="{BB962C8B-B14F-4D97-AF65-F5344CB8AC3E}">
        <p14:creationId xmlns:p14="http://schemas.microsoft.com/office/powerpoint/2010/main" val="23334373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1937</Words>
  <Application>Microsoft Office PowerPoint</Application>
  <PresentationFormat>ワイド画面</PresentationFormat>
  <Paragraphs>304</Paragraphs>
  <Slides>37</Slides>
  <Notes>29</Notes>
  <HiddenSlides>0</HiddenSlides>
  <MMClips>0</MMClips>
  <ScaleCrop>false</ScaleCrop>
  <HeadingPairs>
    <vt:vector size="6" baseType="variant">
      <vt:variant>
        <vt:lpstr>使用されているフォント</vt:lpstr>
      </vt:variant>
      <vt:variant>
        <vt:i4>4</vt:i4>
      </vt:variant>
      <vt:variant>
        <vt:lpstr>テーマ</vt:lpstr>
      </vt:variant>
      <vt:variant>
        <vt:i4>4</vt:i4>
      </vt:variant>
      <vt:variant>
        <vt:lpstr>スライド タイトル</vt:lpstr>
      </vt:variant>
      <vt:variant>
        <vt:i4>37</vt:i4>
      </vt:variant>
    </vt:vector>
  </HeadingPairs>
  <TitlesOfParts>
    <vt:vector size="45" baseType="lpstr">
      <vt:lpstr>游ゴシック</vt:lpstr>
      <vt:lpstr>Arial</vt:lpstr>
      <vt:lpstr>Calibri</vt:lpstr>
      <vt:lpstr>Calibri Light</vt:lpstr>
      <vt:lpstr>Office テーマ</vt:lpstr>
      <vt:lpstr>1_Office テーマ</vt:lpstr>
      <vt:lpstr>2_Office テーマ</vt:lpstr>
      <vt:lpstr>3_Office テーマ</vt:lpstr>
      <vt:lpstr>群馬県教育・保育の 　　　　　　　　　　キャリアアップ研修  　　　　　保健衛生・安全対策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2022-07-21T05:42:01Z</dcterms:created>
  <dcterms:modified xsi:type="dcterms:W3CDTF">2022-07-21T05:52:15Z</dcterms:modified>
</cp:coreProperties>
</file>