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sldIdLst>
    <p:sldId id="256" r:id="rId4"/>
    <p:sldId id="257" r:id="rId5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99FF"/>
    <a:srgbClr val="1A1217"/>
    <a:srgbClr val="FFFF99"/>
    <a:srgbClr val="ABDB77"/>
    <a:srgbClr val="00CC66"/>
    <a:srgbClr val="99FF99"/>
    <a:srgbClr val="99FF66"/>
    <a:srgbClr val="FFCC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138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6A27-F178-4604-B98F-3117C7EB006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B55A-46B6-4336-BF65-029361065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25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6A27-F178-4604-B98F-3117C7EB006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B55A-46B6-4336-BF65-029361065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73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6A27-F178-4604-B98F-3117C7EB006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B55A-46B6-4336-BF65-029361065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60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6A27-F178-4604-B98F-3117C7EB006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B55A-46B6-4336-BF65-029361065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43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6A27-F178-4604-B98F-3117C7EB006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B55A-46B6-4336-BF65-029361065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58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6A27-F178-4604-B98F-3117C7EB006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B55A-46B6-4336-BF65-029361065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13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6A27-F178-4604-B98F-3117C7EB006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B55A-46B6-4336-BF65-029361065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83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6A27-F178-4604-B98F-3117C7EB006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B55A-46B6-4336-BF65-029361065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85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6A27-F178-4604-B98F-3117C7EB006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B55A-46B6-4336-BF65-029361065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41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6A27-F178-4604-B98F-3117C7EB006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B55A-46B6-4336-BF65-029361065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2944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6A27-F178-4604-B98F-3117C7EB006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1B55A-46B6-4336-BF65-029361065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25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46A27-F178-4604-B98F-3117C7EB006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1B55A-46B6-4336-BF65-0293610659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69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DBA61B7B-29B4-4A29-84EA-B8E10C7ACF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089" y="-110831"/>
            <a:ext cx="7076176" cy="5858486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F786508-CC27-4F52-9FDE-13E6F3D2D07F}"/>
              </a:ext>
            </a:extLst>
          </p:cNvPr>
          <p:cNvSpPr/>
          <p:nvPr/>
        </p:nvSpPr>
        <p:spPr>
          <a:xfrm>
            <a:off x="0" y="8757391"/>
            <a:ext cx="6858000" cy="11486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CB8602D0-DD39-46F6-B388-260125F498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368" y="3460613"/>
            <a:ext cx="3349263" cy="1775038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C13BFBB-DB62-4AEE-B78A-C87D9CC93A44}"/>
              </a:ext>
            </a:extLst>
          </p:cNvPr>
          <p:cNvSpPr txBox="1"/>
          <p:nvPr/>
        </p:nvSpPr>
        <p:spPr>
          <a:xfrm>
            <a:off x="-84482" y="8948246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>
                <a:solidFill>
                  <a:schemeClr val="bg1"/>
                </a:solidFill>
                <a:latin typeface="+mn-ea"/>
              </a:rPr>
              <a:t>【</a:t>
            </a:r>
            <a:r>
              <a:rPr kumimoji="1" lang="ja-JP" altLang="en-US" sz="2400" b="1" dirty="0">
                <a:solidFill>
                  <a:schemeClr val="bg1"/>
                </a:solidFill>
                <a:latin typeface="+mn-ea"/>
              </a:rPr>
              <a:t>事務局</a:t>
            </a:r>
            <a:r>
              <a:rPr kumimoji="1" lang="en-US" altLang="ja-JP" sz="2400" b="1" dirty="0">
                <a:solidFill>
                  <a:schemeClr val="bg1"/>
                </a:solidFill>
                <a:latin typeface="+mn-ea"/>
              </a:rPr>
              <a:t>】</a:t>
            </a:r>
            <a:r>
              <a:rPr kumimoji="1" lang="ja-JP" altLang="en-US" sz="2400" b="1" dirty="0">
                <a:solidFill>
                  <a:schemeClr val="bg1"/>
                </a:solidFill>
                <a:latin typeface="+mn-ea"/>
              </a:rPr>
              <a:t>社会福祉法人群馬県社会福祉協議会</a:t>
            </a: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E89C1A97-8F61-44C1-8D99-94314D7C0EFB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61" y="728257"/>
            <a:ext cx="6375401" cy="1472990"/>
          </a:xfrm>
          <a:prstGeom prst="rect">
            <a:avLst/>
          </a:prstGeom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FD0B679-8BD9-4F57-8026-2A37BB399F34}"/>
              </a:ext>
            </a:extLst>
          </p:cNvPr>
          <p:cNvSpPr txBox="1"/>
          <p:nvPr/>
        </p:nvSpPr>
        <p:spPr>
          <a:xfrm>
            <a:off x="85523" y="5798982"/>
            <a:ext cx="6686954" cy="1920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群馬県では、多様な主体が幅広く参画・連携し、</a:t>
            </a:r>
            <a:endParaRPr kumimoji="1"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県内の孤独・孤立対策を推進することを目的に、</a:t>
            </a:r>
            <a:endParaRPr kumimoji="1"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官民連携プラットフォームを設置します。</a:t>
            </a:r>
            <a:endParaRPr kumimoji="1"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趣旨にご賛同いただける皆様のご入会を</a:t>
            </a:r>
            <a:endParaRPr kumimoji="1"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お待ちしております。</a:t>
            </a:r>
            <a:endParaRPr kumimoji="1" lang="en-US" altLang="ja-JP" b="1" dirty="0">
              <a:solidFill>
                <a:schemeClr val="tx1">
                  <a:lumMod val="65000"/>
                  <a:lumOff val="35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B9CB2956-9C37-4E90-9163-070827CF0F43}"/>
              </a:ext>
            </a:extLst>
          </p:cNvPr>
          <p:cNvGrpSpPr/>
          <p:nvPr/>
        </p:nvGrpSpPr>
        <p:grpSpPr>
          <a:xfrm>
            <a:off x="1216008" y="2336468"/>
            <a:ext cx="4425981" cy="873019"/>
            <a:chOff x="1270554" y="2564172"/>
            <a:chExt cx="4425981" cy="873019"/>
          </a:xfrm>
          <a:solidFill>
            <a:srgbClr val="FFFF99"/>
          </a:solidFill>
        </p:grpSpPr>
        <p:sp>
          <p:nvSpPr>
            <p:cNvPr id="24" name="四角形: 角を丸くする 23">
              <a:extLst>
                <a:ext uri="{FF2B5EF4-FFF2-40B4-BE49-F238E27FC236}">
                  <a16:creationId xmlns:a16="http://schemas.microsoft.com/office/drawing/2014/main" id="{1110D1B1-4F25-4AD5-ADC1-2B79F836FD06}"/>
                </a:ext>
              </a:extLst>
            </p:cNvPr>
            <p:cNvSpPr/>
            <p:nvPr/>
          </p:nvSpPr>
          <p:spPr>
            <a:xfrm>
              <a:off x="1270554" y="2564172"/>
              <a:ext cx="887895" cy="873019"/>
            </a:xfrm>
            <a:prstGeom prst="roundRect">
              <a:avLst>
                <a:gd name="adj" fmla="val 7559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会</a:t>
              </a:r>
            </a:p>
          </p:txBody>
        </p:sp>
        <p:sp>
          <p:nvSpPr>
            <p:cNvPr id="26" name="四角形: 角を丸くする 25">
              <a:extLst>
                <a:ext uri="{FF2B5EF4-FFF2-40B4-BE49-F238E27FC236}">
                  <a16:creationId xmlns:a16="http://schemas.microsoft.com/office/drawing/2014/main" id="{157C98C2-CAB3-4015-AB5D-F83479C886EE}"/>
                </a:ext>
              </a:extLst>
            </p:cNvPr>
            <p:cNvSpPr/>
            <p:nvPr/>
          </p:nvSpPr>
          <p:spPr>
            <a:xfrm>
              <a:off x="2459695" y="2564172"/>
              <a:ext cx="887895" cy="873019"/>
            </a:xfrm>
            <a:prstGeom prst="roundRect">
              <a:avLst>
                <a:gd name="adj" fmla="val 7559"/>
              </a:avLst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員</a:t>
              </a:r>
            </a:p>
          </p:txBody>
        </p:sp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0EC4F203-9C5D-4760-B312-AFBD14C328C5}"/>
                </a:ext>
              </a:extLst>
            </p:cNvPr>
            <p:cNvSpPr/>
            <p:nvPr/>
          </p:nvSpPr>
          <p:spPr>
            <a:xfrm>
              <a:off x="3619499" y="2564172"/>
              <a:ext cx="887895" cy="873019"/>
            </a:xfrm>
            <a:prstGeom prst="roundRect">
              <a:avLst>
                <a:gd name="adj" fmla="val 7559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募</a:t>
              </a:r>
            </a:p>
          </p:txBody>
        </p:sp>
        <p:sp>
          <p:nvSpPr>
            <p:cNvPr id="28" name="四角形: 角を丸くする 27">
              <a:extLst>
                <a:ext uri="{FF2B5EF4-FFF2-40B4-BE49-F238E27FC236}">
                  <a16:creationId xmlns:a16="http://schemas.microsoft.com/office/drawing/2014/main" id="{777284D4-7153-4DE1-8ECF-9BD2C58E61DD}"/>
                </a:ext>
              </a:extLst>
            </p:cNvPr>
            <p:cNvSpPr/>
            <p:nvPr/>
          </p:nvSpPr>
          <p:spPr>
            <a:xfrm>
              <a:off x="4808640" y="2564172"/>
              <a:ext cx="887895" cy="873019"/>
            </a:xfrm>
            <a:prstGeom prst="roundRect">
              <a:avLst>
                <a:gd name="adj" fmla="val 7559"/>
              </a:avLst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集</a:t>
              </a:r>
            </a:p>
          </p:txBody>
        </p:sp>
      </p:grpSp>
      <p:pic>
        <p:nvPicPr>
          <p:cNvPr id="1036" name="Picture 12" descr="【ヨコ組み［1］文字サイズ優先版】">
            <a:extLst>
              <a:ext uri="{FF2B5EF4-FFF2-40B4-BE49-F238E27FC236}">
                <a16:creationId xmlns:a16="http://schemas.microsoft.com/office/drawing/2014/main" id="{41F09A3A-1D0F-41F8-837D-A2840E6BFD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22" y="7770578"/>
            <a:ext cx="6686954" cy="87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BABA1A5-6C1F-793B-2AD3-99363D7B5A55}"/>
              </a:ext>
            </a:extLst>
          </p:cNvPr>
          <p:cNvSpPr txBox="1"/>
          <p:nvPr/>
        </p:nvSpPr>
        <p:spPr>
          <a:xfrm>
            <a:off x="0" y="9470427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chemeClr val="bg1">
                    <a:lumMod val="9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群馬県孤独・孤立対策推進事業（群馬県委託事業）</a:t>
            </a:r>
          </a:p>
        </p:txBody>
      </p:sp>
    </p:spTree>
    <p:extLst>
      <p:ext uri="{BB962C8B-B14F-4D97-AF65-F5344CB8AC3E}">
        <p14:creationId xmlns:p14="http://schemas.microsoft.com/office/powerpoint/2010/main" val="4037529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ローチャート: 手操作入力 5">
            <a:extLst>
              <a:ext uri="{FF2B5EF4-FFF2-40B4-BE49-F238E27FC236}">
                <a16:creationId xmlns:a16="http://schemas.microsoft.com/office/drawing/2014/main" id="{B8E2BE46-6C64-40FF-BFCD-D5FBB129E8A0}"/>
              </a:ext>
            </a:extLst>
          </p:cNvPr>
          <p:cNvSpPr/>
          <p:nvPr/>
        </p:nvSpPr>
        <p:spPr>
          <a:xfrm>
            <a:off x="-21423" y="15223"/>
            <a:ext cx="6879423" cy="8613506"/>
          </a:xfrm>
          <a:prstGeom prst="flowChartManualInpu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AF9649-48DA-475D-A8E3-AD9E18943E70}"/>
              </a:ext>
            </a:extLst>
          </p:cNvPr>
          <p:cNvSpPr txBox="1"/>
          <p:nvPr/>
        </p:nvSpPr>
        <p:spPr>
          <a:xfrm>
            <a:off x="146337" y="109195"/>
            <a:ext cx="4969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プラットフォーム</a:t>
            </a:r>
            <a:r>
              <a:rPr kumimoji="1"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の目的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15130C5-227B-46F6-8377-51EF0C9D106A}"/>
              </a:ext>
            </a:extLst>
          </p:cNvPr>
          <p:cNvSpPr txBox="1"/>
          <p:nvPr/>
        </p:nvSpPr>
        <p:spPr>
          <a:xfrm>
            <a:off x="52956" y="569299"/>
            <a:ext cx="674458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700" dirty="0">
                <a:solidFill>
                  <a:schemeClr val="bg2">
                    <a:lumMod val="10000"/>
                  </a:schemeClr>
                </a:solidFill>
                <a:latin typeface="+mn-ea"/>
              </a:rPr>
              <a:t>　</a:t>
            </a:r>
            <a:r>
              <a:rPr lang="ja-JP" alt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行政、社会福祉協議会、社会福祉法人、</a:t>
            </a:r>
            <a:r>
              <a:rPr lang="en-US" altLang="ja-JP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NPO</a:t>
            </a:r>
            <a:r>
              <a:rPr lang="ja-JP" alt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等支援団体、民間企業等の多様な主体が、地域や分野を超えて連携・協働することにより、県内における孤独・孤立対策を推進し、</a:t>
            </a:r>
            <a:r>
              <a:rPr lang="ja-JP" altLang="en-US" sz="1700" dirty="0">
                <a:solidFill>
                  <a:srgbClr val="FF7C8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誰ひとり取り残さない地域共生社会</a:t>
            </a:r>
            <a:r>
              <a:rPr lang="ja-JP" alt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の実現を目指します</a:t>
            </a:r>
            <a:r>
              <a:rPr lang="ja-JP" altLang="en-US" sz="17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。</a:t>
            </a:r>
            <a:endParaRPr kumimoji="1" lang="ja-JP" altLang="en-US" sz="17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FCD8D860-F7D3-4D6A-B654-F961EADA3DCB}"/>
              </a:ext>
            </a:extLst>
          </p:cNvPr>
          <p:cNvSpPr/>
          <p:nvPr/>
        </p:nvSpPr>
        <p:spPr>
          <a:xfrm>
            <a:off x="98953" y="2177260"/>
            <a:ext cx="6652593" cy="4461010"/>
          </a:xfrm>
          <a:prstGeom prst="roundRect">
            <a:avLst>
              <a:gd name="adj" fmla="val 2623"/>
            </a:avLst>
          </a:prstGeom>
          <a:noFill/>
          <a:ln w="381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A6A31209-B3D9-406B-85AD-B509731590AF}"/>
              </a:ext>
            </a:extLst>
          </p:cNvPr>
          <p:cNvSpPr/>
          <p:nvPr/>
        </p:nvSpPr>
        <p:spPr>
          <a:xfrm>
            <a:off x="338203" y="1818669"/>
            <a:ext cx="6170815" cy="859108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群馬県孤独・孤立対策官民連携プラットフォームに</a:t>
            </a:r>
            <a:r>
              <a:rPr kumimoji="1" lang="ja-JP" altLang="en-US" sz="24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入会するメリット</a:t>
            </a:r>
            <a:endParaRPr kumimoji="1" lang="ja-JP" altLang="en-US" sz="20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67" name="図 66">
            <a:extLst>
              <a:ext uri="{FF2B5EF4-FFF2-40B4-BE49-F238E27FC236}">
                <a16:creationId xmlns:a16="http://schemas.microsoft.com/office/drawing/2014/main" id="{58EE8F44-9D83-434A-B54B-5AC72CB3344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95" y="6828188"/>
            <a:ext cx="1816456" cy="1667000"/>
          </a:xfrm>
          <a:prstGeom prst="rect">
            <a:avLst/>
          </a:prstGeom>
        </p:spPr>
      </p:pic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CCA82BCE-81B4-45B6-ADDE-8DD63A766220}"/>
              </a:ext>
            </a:extLst>
          </p:cNvPr>
          <p:cNvSpPr txBox="1"/>
          <p:nvPr/>
        </p:nvSpPr>
        <p:spPr>
          <a:xfrm>
            <a:off x="898490" y="8663294"/>
            <a:ext cx="59194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2">
                    <a:lumMod val="1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社会福祉法人群馬県社会福祉協議会 地域福祉課</a:t>
            </a:r>
            <a:endParaRPr kumimoji="1" lang="en-US" altLang="ja-JP" b="1" dirty="0">
              <a:solidFill>
                <a:schemeClr val="bg2">
                  <a:lumMod val="10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kumimoji="1" lang="ja-JP" altLang="en-US" b="1" dirty="0">
                <a:solidFill>
                  <a:schemeClr val="bg2">
                    <a:lumMod val="1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〒</a:t>
            </a:r>
            <a:r>
              <a:rPr kumimoji="1" lang="en-US" altLang="ja-JP" b="1" dirty="0">
                <a:solidFill>
                  <a:schemeClr val="bg2">
                    <a:lumMod val="1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371-8525</a:t>
            </a:r>
            <a:r>
              <a:rPr kumimoji="1" lang="ja-JP" altLang="en-US" b="1" dirty="0">
                <a:solidFill>
                  <a:schemeClr val="bg2">
                    <a:lumMod val="1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前橋市新前橋町</a:t>
            </a:r>
            <a:r>
              <a:rPr kumimoji="1" lang="en-US" altLang="ja-JP" b="1" dirty="0">
                <a:solidFill>
                  <a:schemeClr val="bg2">
                    <a:lumMod val="1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13-12</a:t>
            </a:r>
          </a:p>
          <a:p>
            <a:r>
              <a:rPr kumimoji="1" lang="en-US" altLang="ja-JP" b="1" dirty="0">
                <a:solidFill>
                  <a:schemeClr val="bg2">
                    <a:lumMod val="1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TEL</a:t>
            </a:r>
            <a:r>
              <a:rPr kumimoji="1" lang="ja-JP" altLang="en-US" b="1" dirty="0">
                <a:solidFill>
                  <a:schemeClr val="bg2">
                    <a:lumMod val="1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：</a:t>
            </a:r>
            <a:r>
              <a:rPr kumimoji="1" lang="en-US" altLang="ja-JP" b="1" dirty="0">
                <a:solidFill>
                  <a:schemeClr val="bg2">
                    <a:lumMod val="1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027-255-6111</a:t>
            </a:r>
            <a:r>
              <a:rPr kumimoji="1" lang="ja-JP" altLang="en-US" b="1" dirty="0">
                <a:solidFill>
                  <a:schemeClr val="bg2">
                    <a:lumMod val="1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／</a:t>
            </a:r>
            <a:r>
              <a:rPr kumimoji="1" lang="en-US" altLang="ja-JP" b="1" dirty="0">
                <a:solidFill>
                  <a:schemeClr val="bg2">
                    <a:lumMod val="1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FAX</a:t>
            </a:r>
            <a:r>
              <a:rPr kumimoji="1" lang="ja-JP" altLang="en-US" b="1" dirty="0">
                <a:solidFill>
                  <a:schemeClr val="bg2">
                    <a:lumMod val="1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：</a:t>
            </a:r>
            <a:r>
              <a:rPr kumimoji="1" lang="en-US" altLang="ja-JP" b="1" dirty="0">
                <a:solidFill>
                  <a:schemeClr val="bg2">
                    <a:lumMod val="1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027-255-6173</a:t>
            </a:r>
          </a:p>
          <a:p>
            <a:r>
              <a:rPr kumimoji="1" lang="en-US" altLang="ja-JP" b="1" dirty="0">
                <a:solidFill>
                  <a:schemeClr val="bg2">
                    <a:lumMod val="1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E-mail</a:t>
            </a:r>
            <a:r>
              <a:rPr kumimoji="1" lang="ja-JP" altLang="en-US" b="1" dirty="0">
                <a:solidFill>
                  <a:schemeClr val="bg2">
                    <a:lumMod val="1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：</a:t>
            </a:r>
            <a:r>
              <a:rPr kumimoji="1" lang="en-US" altLang="ja-JP" b="1" dirty="0">
                <a:solidFill>
                  <a:schemeClr val="bg2">
                    <a:lumMod val="1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gchiiki@g-shakyo.or.jp</a:t>
            </a:r>
          </a:p>
        </p:txBody>
      </p:sp>
      <p:sp>
        <p:nvSpPr>
          <p:cNvPr id="70" name="四角形: 角を丸くする 69">
            <a:extLst>
              <a:ext uri="{FF2B5EF4-FFF2-40B4-BE49-F238E27FC236}">
                <a16:creationId xmlns:a16="http://schemas.microsoft.com/office/drawing/2014/main" id="{379EB621-0FA6-45F4-818A-28956823E769}"/>
              </a:ext>
            </a:extLst>
          </p:cNvPr>
          <p:cNvSpPr/>
          <p:nvPr/>
        </p:nvSpPr>
        <p:spPr>
          <a:xfrm>
            <a:off x="163336" y="8663294"/>
            <a:ext cx="603412" cy="1162214"/>
          </a:xfrm>
          <a:prstGeom prst="round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2">
                    <a:lumMod val="1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問合せ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E54B6902-94AB-4499-AA60-88BC445B42D7}"/>
              </a:ext>
            </a:extLst>
          </p:cNvPr>
          <p:cNvSpPr txBox="1"/>
          <p:nvPr/>
        </p:nvSpPr>
        <p:spPr>
          <a:xfrm>
            <a:off x="434071" y="4345480"/>
            <a:ext cx="5096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②国、県からの情報や、プラットフォーム加入団体が主催するイベント等を</a:t>
            </a:r>
            <a:r>
              <a:rPr lang="ja-JP" altLang="en-US" sz="2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「知る」</a:t>
            </a: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ことが出来ます。</a:t>
            </a:r>
          </a:p>
        </p:txBody>
      </p: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F8EEF116-FCC6-4A1A-BD5F-5A55A5CECDF8}"/>
              </a:ext>
            </a:extLst>
          </p:cNvPr>
          <p:cNvGrpSpPr/>
          <p:nvPr/>
        </p:nvGrpSpPr>
        <p:grpSpPr>
          <a:xfrm>
            <a:off x="1790103" y="6715713"/>
            <a:ext cx="4954483" cy="1792154"/>
            <a:chOff x="1540728" y="6679399"/>
            <a:chExt cx="3650911" cy="17073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四角形: 角を丸くする 86">
              <a:extLst>
                <a:ext uri="{FF2B5EF4-FFF2-40B4-BE49-F238E27FC236}">
                  <a16:creationId xmlns:a16="http://schemas.microsoft.com/office/drawing/2014/main" id="{2C8D22D7-0E75-4870-84C1-47CA8CEE4792}"/>
                </a:ext>
              </a:extLst>
            </p:cNvPr>
            <p:cNvSpPr/>
            <p:nvPr/>
          </p:nvSpPr>
          <p:spPr>
            <a:xfrm>
              <a:off x="1701772" y="6679399"/>
              <a:ext cx="3489867" cy="1707307"/>
            </a:xfrm>
            <a:prstGeom prst="roundRect">
              <a:avLst>
                <a:gd name="adj" fmla="val 166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8" name="正方形/長方形 87">
              <a:extLst>
                <a:ext uri="{FF2B5EF4-FFF2-40B4-BE49-F238E27FC236}">
                  <a16:creationId xmlns:a16="http://schemas.microsoft.com/office/drawing/2014/main" id="{25460D71-B10E-45A2-ABCF-55B062BA5488}"/>
                </a:ext>
              </a:extLst>
            </p:cNvPr>
            <p:cNvSpPr/>
            <p:nvPr/>
          </p:nvSpPr>
          <p:spPr>
            <a:xfrm>
              <a:off x="1540728" y="6755953"/>
              <a:ext cx="936360" cy="406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b="1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入会申込</a:t>
              </a:r>
            </a:p>
          </p:txBody>
        </p:sp>
        <p:sp>
          <p:nvSpPr>
            <p:cNvPr id="89" name="直角三角形 88">
              <a:extLst>
                <a:ext uri="{FF2B5EF4-FFF2-40B4-BE49-F238E27FC236}">
                  <a16:creationId xmlns:a16="http://schemas.microsoft.com/office/drawing/2014/main" id="{017A5E04-FF7F-4260-88D2-70026FB15EF8}"/>
                </a:ext>
              </a:extLst>
            </p:cNvPr>
            <p:cNvSpPr/>
            <p:nvPr/>
          </p:nvSpPr>
          <p:spPr>
            <a:xfrm rot="10800000">
              <a:off x="1540728" y="7159260"/>
              <a:ext cx="167209" cy="147572"/>
            </a:xfrm>
            <a:prstGeom prst="rtTriangle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761EC88-0677-4E72-9091-EE59AA2D70D1}"/>
              </a:ext>
            </a:extLst>
          </p:cNvPr>
          <p:cNvSpPr txBox="1"/>
          <p:nvPr/>
        </p:nvSpPr>
        <p:spPr>
          <a:xfrm>
            <a:off x="2104858" y="7216407"/>
            <a:ext cx="4639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b="1" dirty="0">
                <a:solidFill>
                  <a:schemeClr val="bg2">
                    <a:lumMod val="1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⼊会⾦・年会費無料</a:t>
            </a:r>
            <a:endParaRPr lang="en-US" altLang="ja-JP" b="1" dirty="0">
              <a:solidFill>
                <a:schemeClr val="bg2">
                  <a:lumMod val="10000"/>
                </a:schemeClr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B18B9404-DFF8-4D43-95F6-7412723B3E78}"/>
              </a:ext>
            </a:extLst>
          </p:cNvPr>
          <p:cNvSpPr txBox="1"/>
          <p:nvPr/>
        </p:nvSpPr>
        <p:spPr>
          <a:xfrm>
            <a:off x="1903559" y="7691056"/>
            <a:ext cx="3770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chemeClr val="bg2">
                    <a:lumMod val="1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【</a:t>
            </a:r>
            <a:r>
              <a:rPr lang="ja-JP" altLang="en-US" b="1" dirty="0">
                <a:solidFill>
                  <a:schemeClr val="bg2">
                    <a:lumMod val="1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登録フォーム</a:t>
            </a:r>
            <a:r>
              <a:rPr lang="en-US" altLang="ja-JP" b="1" dirty="0">
                <a:solidFill>
                  <a:schemeClr val="bg2">
                    <a:lumMod val="1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】</a:t>
            </a:r>
          </a:p>
          <a:p>
            <a:r>
              <a:rPr kumimoji="1" lang="ja-JP" altLang="en-US" b="1" dirty="0">
                <a:solidFill>
                  <a:schemeClr val="bg2">
                    <a:lumMod val="1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kumimoji="1" lang="en-US" altLang="ja-JP" b="1" dirty="0">
                <a:solidFill>
                  <a:schemeClr val="bg2">
                    <a:lumMod val="10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https://logoform.jp/f/aDh2e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5586C42-B573-51E9-4236-20651989A7B7}"/>
              </a:ext>
            </a:extLst>
          </p:cNvPr>
          <p:cNvSpPr/>
          <p:nvPr/>
        </p:nvSpPr>
        <p:spPr bwMode="auto">
          <a:xfrm>
            <a:off x="320644" y="2811712"/>
            <a:ext cx="6188374" cy="110922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kumimoji="1" lang="ja-JP" altLang="en-US" sz="1800" b="1" dirty="0">
              <a:latin typeface="Arial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8EB2880-D42D-33EB-67FA-A41104EC46BE}"/>
              </a:ext>
            </a:extLst>
          </p:cNvPr>
          <p:cNvSpPr txBox="1"/>
          <p:nvPr/>
        </p:nvSpPr>
        <p:spPr>
          <a:xfrm>
            <a:off x="370983" y="3051906"/>
            <a:ext cx="4315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①孤独・孤立対策を推進している関係機関と</a:t>
            </a:r>
            <a:r>
              <a:rPr lang="ja-JP" altLang="en-US" sz="2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「繋がる」</a:t>
            </a: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ことが出来ます。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AA44BCE-B9CA-1661-642E-1504AA369A2D}"/>
              </a:ext>
            </a:extLst>
          </p:cNvPr>
          <p:cNvSpPr/>
          <p:nvPr/>
        </p:nvSpPr>
        <p:spPr bwMode="auto">
          <a:xfrm>
            <a:off x="332748" y="4103698"/>
            <a:ext cx="6188374" cy="1117987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kumimoji="1" lang="ja-JP" altLang="en-US" sz="1800" b="1" dirty="0">
              <a:latin typeface="Arial" charset="0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05F8579-FF18-F8FC-833C-AE902528AB2E}"/>
              </a:ext>
            </a:extLst>
          </p:cNvPr>
          <p:cNvSpPr/>
          <p:nvPr/>
        </p:nvSpPr>
        <p:spPr bwMode="auto">
          <a:xfrm>
            <a:off x="332746" y="5406434"/>
            <a:ext cx="6188374" cy="1117987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rtlCol="0" anchor="ctr"/>
          <a:lstStyle/>
          <a:p>
            <a:pPr algn="ctr"/>
            <a:endParaRPr kumimoji="1" lang="ja-JP" altLang="en-US" sz="1800" b="1" dirty="0">
              <a:latin typeface="Arial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52A3936-7CBA-E2B5-4DE5-AB8AADE03080}"/>
              </a:ext>
            </a:extLst>
          </p:cNvPr>
          <p:cNvSpPr txBox="1"/>
          <p:nvPr/>
        </p:nvSpPr>
        <p:spPr>
          <a:xfrm>
            <a:off x="468243" y="5656152"/>
            <a:ext cx="48194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③団体が実施している様々な活動を他の団体へ</a:t>
            </a:r>
            <a:r>
              <a:rPr lang="ja-JP" altLang="en-US" sz="2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「知らせる」</a:t>
            </a: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ことが出来ます。</a:t>
            </a: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B0035ABB-466F-BFB7-F6C2-5AE23AF978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765" y="5428833"/>
            <a:ext cx="1020299" cy="1061112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67BF847F-6353-01B9-10A6-F02F8771B6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170" y="2677777"/>
            <a:ext cx="1761757" cy="1239305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F557689E-D6F3-869E-DEEE-7ACA8997C7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429" y="4144735"/>
            <a:ext cx="1201707" cy="1067802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5ABCCAF2-5182-3355-C7A6-AE2DC381D01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67048" y="7269357"/>
            <a:ext cx="1061113" cy="106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57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黄緑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3E7916579E48942A578B93BD249C02F" ma:contentTypeVersion="15" ma:contentTypeDescription="新しいドキュメントを作成します。" ma:contentTypeScope="" ma:versionID="2ead89aee2b4e2c993dba22b8a93e736">
  <xsd:schema xmlns:xsd="http://www.w3.org/2001/XMLSchema" xmlns:xs="http://www.w3.org/2001/XMLSchema" xmlns:p="http://schemas.microsoft.com/office/2006/metadata/properties" xmlns:ns2="1f739fab-6d78-413b-bdfb-b8e4b081b506" xmlns:ns3="0cfd19f7-9a31-48f1-a827-fb01c45dd146" targetNamespace="http://schemas.microsoft.com/office/2006/metadata/properties" ma:root="true" ma:fieldsID="74159fb9cd476716d7caa3c3d43c3e3f" ns2:_="" ns3:_="">
    <xsd:import namespace="1f739fab-6d78-413b-bdfb-b8e4b081b506"/>
    <xsd:import namespace="0cfd19f7-9a31-48f1-a827-fb01c45dd14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739fab-6d78-413b-bdfb-b8e4b081b50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a030a9e-2695-4012-a2d7-285a5b0349a1}" ma:internalName="TaxCatchAll" ma:showField="CatchAllData" ma:web="1f739fab-6d78-413b-bdfb-b8e4b081b50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fd19f7-9a31-48f1-a827-fb01c45dd1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画像タグ" ma:readOnly="false" ma:fieldId="{5cf76f15-5ced-4ddc-b409-7134ff3c332f}" ma:taxonomyMulti="true" ma:sspId="462c662f-fcd5-4c16-8282-839128f519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7979097-3025-4FE4-AB6D-A06AEE9127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739fab-6d78-413b-bdfb-b8e4b081b506"/>
    <ds:schemaRef ds:uri="0cfd19f7-9a31-48f1-a827-fb01c45dd1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DAD221-D10A-43E0-B138-77C4425B60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374</TotalTime>
  <Words>267</Words>
  <Application>Microsoft Office PowerPoint</Application>
  <PresentationFormat>A4 210 x 297 mm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UD デジタル 教科書体 N-B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（健福）高橋 宗一</dc:creator>
  <cp:lastModifiedBy>0454</cp:lastModifiedBy>
  <cp:revision>27</cp:revision>
  <cp:lastPrinted>2024-04-15T09:54:59Z</cp:lastPrinted>
  <dcterms:created xsi:type="dcterms:W3CDTF">2024-03-05T02:40:18Z</dcterms:created>
  <dcterms:modified xsi:type="dcterms:W3CDTF">2024-04-15T10:43:27Z</dcterms:modified>
</cp:coreProperties>
</file>